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7" r:id="rId1"/>
  </p:sldMasterIdLst>
  <p:notesMasterIdLst>
    <p:notesMasterId r:id="rId14"/>
  </p:notesMasterIdLst>
  <p:sldIdLst>
    <p:sldId id="256" r:id="rId2"/>
    <p:sldId id="257" r:id="rId3"/>
    <p:sldId id="258" r:id="rId4"/>
    <p:sldId id="259" r:id="rId5"/>
    <p:sldId id="260" r:id="rId6"/>
    <p:sldId id="261" r:id="rId7"/>
    <p:sldId id="271" r:id="rId8"/>
    <p:sldId id="272" r:id="rId9"/>
    <p:sldId id="273" r:id="rId10"/>
    <p:sldId id="269" r:id="rId11"/>
    <p:sldId id="267"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5F2F9"/>
    <a:srgbClr val="45CBE8"/>
    <a:srgbClr val="1C77B4"/>
    <a:srgbClr val="C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1"/>
    <p:restoredTop sz="77366"/>
  </p:normalViewPr>
  <p:slideViewPr>
    <p:cSldViewPr snapToGrid="0" snapToObjects="1">
      <p:cViewPr>
        <p:scale>
          <a:sx n="70" d="100"/>
          <a:sy n="70" d="100"/>
        </p:scale>
        <p:origin x="2064" y="7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01005-90A9-4D49-A2ED-7EAEA3397050}" type="datetimeFigureOut">
              <a:rPr lang="en-US" smtClean="0"/>
              <a:t>5/27/19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DB2FB-BF61-CE42-A920-5C28F713D127}" type="slidenum">
              <a:rPr lang="en-US" smtClean="0"/>
              <a:t>‹#›</a:t>
            </a:fld>
            <a:endParaRPr lang="en-US"/>
          </a:p>
        </p:txBody>
      </p:sp>
    </p:spTree>
    <p:extLst>
      <p:ext uri="{BB962C8B-B14F-4D97-AF65-F5344CB8AC3E}">
        <p14:creationId xmlns:p14="http://schemas.microsoft.com/office/powerpoint/2010/main" val="348018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I’m 2d Lt David Crow.</a:t>
            </a:r>
          </a:p>
          <a:p>
            <a:r>
              <a:rPr lang="en-US" dirty="0"/>
              <a:t>My research is about </a:t>
            </a:r>
            <a:r>
              <a:rPr lang="en-US" sz="1200" dirty="0"/>
              <a:t>Predicting Aircraft Maneuvers to Evaluate the Reliability of Non-Expert Human Observers.</a:t>
            </a:r>
            <a:endParaRPr lang="en-US" dirty="0"/>
          </a:p>
        </p:txBody>
      </p:sp>
      <p:sp>
        <p:nvSpPr>
          <p:cNvPr id="4" name="Slide Number Placeholder 3"/>
          <p:cNvSpPr>
            <a:spLocks noGrp="1"/>
          </p:cNvSpPr>
          <p:nvPr>
            <p:ph type="sldNum" sz="quarter" idx="5"/>
          </p:nvPr>
        </p:nvSpPr>
        <p:spPr/>
        <p:txBody>
          <a:bodyPr/>
          <a:lstStyle/>
          <a:p>
            <a:fld id="{6FEDB2FB-BF61-CE42-A920-5C28F713D127}" type="slidenum">
              <a:rPr lang="en-US" smtClean="0"/>
              <a:t>1</a:t>
            </a:fld>
            <a:endParaRPr lang="en-US"/>
          </a:p>
        </p:txBody>
      </p:sp>
    </p:spTree>
    <p:extLst>
      <p:ext uri="{BB962C8B-B14F-4D97-AF65-F5344CB8AC3E}">
        <p14:creationId xmlns:p14="http://schemas.microsoft.com/office/powerpoint/2010/main" val="3201822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results indicate that the layman's label for a given observation is often </a:t>
            </a:r>
            <a:r>
              <a:rPr lang="en-US" sz="1200" b="0" i="1" kern="1200" dirty="0">
                <a:solidFill>
                  <a:schemeClr val="tx1"/>
                </a:solidFill>
                <a:effectLst/>
                <a:latin typeface="+mn-lt"/>
                <a:ea typeface="+mn-ea"/>
                <a:cs typeface="+mn-cs"/>
              </a:rPr>
              <a:t>not</a:t>
            </a:r>
            <a:r>
              <a:rPr lang="en-US" sz="1200" b="0" kern="1200" dirty="0">
                <a:solidFill>
                  <a:schemeClr val="tx1"/>
                </a:solidFill>
                <a:effectLst/>
                <a:latin typeface="+mn-lt"/>
                <a:ea typeface="+mn-ea"/>
                <a:cs typeface="+mn-cs"/>
              </a:rPr>
              <a:t> representative of the true aircraft maneuver for that observation. Thus, we can conclude that a human observer needs expert knowledge to accurately classify aircraft maneuvers. This conclusion likely applies to more than just aircraft maneuvers (for example, in evaluating the validity of crime-scene witness testimony), but further research is required to validate this claim. Although the results show that a model fit to the layman's labels does not adequately predict the expert's labels, they also show that the model fits the layman's labels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exceptionally well. The best model's kappa coefficient is 0.996973 (where 1 is the maximum possible value), so it is clear that the model is representative of the non-expert. It is assumed that an expert applies labels in a more consistent manner than does a non-expert, so it's likely that a machine learning model can fit an expert at least as well as it fits the layman. Thus, one could fit a model to an expert and then use such a model to classify large amounts of aircraft flight data. This could reduce manpower requirements -- at least for one's expert maneuver-labelers.</a:t>
            </a:r>
          </a:p>
        </p:txBody>
      </p:sp>
      <p:sp>
        <p:nvSpPr>
          <p:cNvPr id="4" name="Slide Number Placeholder 3"/>
          <p:cNvSpPr>
            <a:spLocks noGrp="1"/>
          </p:cNvSpPr>
          <p:nvPr>
            <p:ph type="sldNum" sz="quarter" idx="5"/>
          </p:nvPr>
        </p:nvSpPr>
        <p:spPr/>
        <p:txBody>
          <a:bodyPr/>
          <a:lstStyle/>
          <a:p>
            <a:fld id="{6FEDB2FB-BF61-CE42-A920-5C28F713D127}" type="slidenum">
              <a:rPr lang="en-US" smtClean="0"/>
              <a:t>10</a:t>
            </a:fld>
            <a:endParaRPr lang="en-US"/>
          </a:p>
        </p:txBody>
      </p:sp>
    </p:spTree>
    <p:extLst>
      <p:ext uri="{BB962C8B-B14F-4D97-AF65-F5344CB8AC3E}">
        <p14:creationId xmlns:p14="http://schemas.microsoft.com/office/powerpoint/2010/main" val="205249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AVAS, while useful for this research, is limited in scope. The control scheme is low-quality, the visual representation is sub-par, and the code is far too convoluted to allow for significant modifications. Future researchers who wish to affirm my conclusions should generate data with a higher-quality, professional simulator, or they should work to obtain real data from real aircraft. Additionally, future research should analyze whether the conclusions hold when the number of classes is significantly large.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powered aircraft's movements can be classified by so much more than just </a:t>
            </a:r>
            <a:r>
              <a:rPr lang="en-US" sz="1200" b="0" i="1" kern="1200" dirty="0">
                <a:solidFill>
                  <a:schemeClr val="tx1"/>
                </a:solidFill>
                <a:effectLst/>
                <a:latin typeface="+mn-lt"/>
                <a:ea typeface="+mn-ea"/>
                <a:cs typeface="+mn-cs"/>
              </a:rPr>
              <a:t>takeoff</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cruise</a:t>
            </a:r>
            <a:r>
              <a:rPr lang="en-US" sz="1200" b="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turn</a:t>
            </a:r>
            <a:r>
              <a:rPr lang="en-US" sz="1200" b="0" kern="1200" dirty="0">
                <a:solidFill>
                  <a:schemeClr val="tx1"/>
                </a:solidFill>
                <a:effectLst/>
                <a:latin typeface="+mn-lt"/>
                <a:ea typeface="+mn-ea"/>
                <a:cs typeface="+mn-cs"/>
              </a:rPr>
              <a:t>, and future researchers would do well to apply more labels to their observations.</a:t>
            </a:r>
          </a:p>
        </p:txBody>
      </p:sp>
      <p:sp>
        <p:nvSpPr>
          <p:cNvPr id="4" name="Slide Number Placeholder 3"/>
          <p:cNvSpPr>
            <a:spLocks noGrp="1"/>
          </p:cNvSpPr>
          <p:nvPr>
            <p:ph type="sldNum" sz="quarter" idx="5"/>
          </p:nvPr>
        </p:nvSpPr>
        <p:spPr/>
        <p:txBody>
          <a:bodyPr/>
          <a:lstStyle/>
          <a:p>
            <a:fld id="{6FEDB2FB-BF61-CE42-A920-5C28F713D127}" type="slidenum">
              <a:rPr lang="en-US" smtClean="0"/>
              <a:t>11</a:t>
            </a:fld>
            <a:endParaRPr lang="en-US"/>
          </a:p>
        </p:txBody>
      </p:sp>
    </p:spTree>
    <p:extLst>
      <p:ext uri="{BB962C8B-B14F-4D97-AF65-F5344CB8AC3E}">
        <p14:creationId xmlns:p14="http://schemas.microsoft.com/office/powerpoint/2010/main" val="268709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and let me know if you have any questions.</a:t>
            </a:r>
          </a:p>
        </p:txBody>
      </p:sp>
      <p:sp>
        <p:nvSpPr>
          <p:cNvPr id="4" name="Slide Number Placeholder 3"/>
          <p:cNvSpPr>
            <a:spLocks noGrp="1"/>
          </p:cNvSpPr>
          <p:nvPr>
            <p:ph type="sldNum" sz="quarter" idx="5"/>
          </p:nvPr>
        </p:nvSpPr>
        <p:spPr/>
        <p:txBody>
          <a:bodyPr/>
          <a:lstStyle/>
          <a:p>
            <a:fld id="{6FEDB2FB-BF61-CE42-A920-5C28F713D127}" type="slidenum">
              <a:rPr lang="en-US" smtClean="0"/>
              <a:t>12</a:t>
            </a:fld>
            <a:endParaRPr lang="en-US"/>
          </a:p>
        </p:txBody>
      </p:sp>
    </p:spTree>
    <p:extLst>
      <p:ext uri="{BB962C8B-B14F-4D97-AF65-F5344CB8AC3E}">
        <p14:creationId xmlns:p14="http://schemas.microsoft.com/office/powerpoint/2010/main" val="3844780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 aircraft's maneuvers in flight are often directly indicated by the plane's roll, pitch, and yaw.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Takeoff, for example, can be defined by a high, positive pitch and low, well-correlated values for roll and yaw. Humans, who are naturally error-prone, might misidentify an aircraft's movement when given only a visual observation of the plane (like we see here). The Air Force is often concerned with the movement of its various aircraft, but, in situations without access to the flight data, it must rely on human observers.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Presently, the Air Force does not know much about the reliability of non-expert human observers in identifying aircraft maneuvers.</a:t>
            </a:r>
          </a:p>
        </p:txBody>
      </p:sp>
      <p:sp>
        <p:nvSpPr>
          <p:cNvPr id="4" name="Slide Number Placeholder 3"/>
          <p:cNvSpPr>
            <a:spLocks noGrp="1"/>
          </p:cNvSpPr>
          <p:nvPr>
            <p:ph type="sldNum" sz="quarter" idx="5"/>
          </p:nvPr>
        </p:nvSpPr>
        <p:spPr/>
        <p:txBody>
          <a:bodyPr/>
          <a:lstStyle/>
          <a:p>
            <a:fld id="{6FEDB2FB-BF61-CE42-A920-5C28F713D127}" type="slidenum">
              <a:rPr lang="en-US" smtClean="0"/>
              <a:t>2</a:t>
            </a:fld>
            <a:endParaRPr lang="en-US"/>
          </a:p>
        </p:txBody>
      </p:sp>
    </p:spTree>
    <p:extLst>
      <p:ext uri="{BB962C8B-B14F-4D97-AF65-F5344CB8AC3E}">
        <p14:creationId xmlns:p14="http://schemas.microsoft.com/office/powerpoint/2010/main" val="409349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this research, multiple machine learning models are fit to a set of aircraft characteristics generated by a flight simulator. A non-expert human observer (that's me) labels each of the simulated observations with the maneuver of the aircraft at that point in time. I evaluate each model's performance and then identify which model best predicts the aircraft's maneuver.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 expert system (as defined by a few Air Force pilots) also labels the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these labels are then compared to those predicted by the best model. In doing so, I can determine whether the human observer provides reliable testimony.</a:t>
            </a:r>
          </a:p>
        </p:txBody>
      </p:sp>
      <p:sp>
        <p:nvSpPr>
          <p:cNvPr id="4" name="Slide Number Placeholder 3"/>
          <p:cNvSpPr>
            <a:spLocks noGrp="1"/>
          </p:cNvSpPr>
          <p:nvPr>
            <p:ph type="sldNum" sz="quarter" idx="5"/>
          </p:nvPr>
        </p:nvSpPr>
        <p:spPr/>
        <p:txBody>
          <a:bodyPr/>
          <a:lstStyle/>
          <a:p>
            <a:fld id="{6FEDB2FB-BF61-CE42-A920-5C28F713D127}" type="slidenum">
              <a:rPr lang="en-US" smtClean="0"/>
              <a:t>3</a:t>
            </a:fld>
            <a:endParaRPr lang="en-US"/>
          </a:p>
        </p:txBody>
      </p:sp>
    </p:spTree>
    <p:extLst>
      <p:ext uri="{BB962C8B-B14F-4D97-AF65-F5344CB8AC3E}">
        <p14:creationId xmlns:p14="http://schemas.microsoft.com/office/powerpoint/2010/main" val="3594304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Air Force Research Lab maintains a flight simulator, the Avionics Vulnerability Assessment System, or AVAS, which generates the dataset used in this research. At any given moment, the system computes a multitude of metrics about the aircraft; this research concerns the airplane’s orientation, altitude, airspeed, vertical velocity, and acceleration. The simulator is able to display all values as they change over time, and Lt. Marvin and I modified the AVAS source code to enable parameter filtering and file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the non-expert, I flew the simulator and noted time periods where I was taking off, turning, or cruising. By repeating this process, I generated about 5,000 observations evenly distributed over the three classes.</a:t>
            </a:r>
          </a:p>
        </p:txBody>
      </p:sp>
      <p:sp>
        <p:nvSpPr>
          <p:cNvPr id="4" name="Slide Number Placeholder 3"/>
          <p:cNvSpPr>
            <a:spLocks noGrp="1"/>
          </p:cNvSpPr>
          <p:nvPr>
            <p:ph type="sldNum" sz="quarter" idx="5"/>
          </p:nvPr>
        </p:nvSpPr>
        <p:spPr/>
        <p:txBody>
          <a:bodyPr/>
          <a:lstStyle/>
          <a:p>
            <a:fld id="{6FEDB2FB-BF61-CE42-A920-5C28F713D127}" type="slidenum">
              <a:rPr lang="en-US" smtClean="0"/>
              <a:t>4</a:t>
            </a:fld>
            <a:endParaRPr lang="en-US"/>
          </a:p>
        </p:txBody>
      </p:sp>
    </p:spTree>
    <p:extLst>
      <p:ext uri="{BB962C8B-B14F-4D97-AF65-F5344CB8AC3E}">
        <p14:creationId xmlns:p14="http://schemas.microsoft.com/office/powerpoint/2010/main" val="140826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can see the class balance on the left here. After generating the dataset, I proportionally-sampled 90% of each class to build a training set. I converted all orientation measurements from radians to degrees and scaled the training and testing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using the training set's mean and standard deviation. In my exploration phase, I found that the simulator's yaw data is just another measure of the airplane's heading,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I dropped the yaw column to remove noise.</a:t>
            </a:r>
          </a:p>
        </p:txBody>
      </p:sp>
      <p:sp>
        <p:nvSpPr>
          <p:cNvPr id="4" name="Slide Number Placeholder 3"/>
          <p:cNvSpPr>
            <a:spLocks noGrp="1"/>
          </p:cNvSpPr>
          <p:nvPr>
            <p:ph type="sldNum" sz="quarter" idx="5"/>
          </p:nvPr>
        </p:nvSpPr>
        <p:spPr/>
        <p:txBody>
          <a:bodyPr/>
          <a:lstStyle/>
          <a:p>
            <a:fld id="{6FEDB2FB-BF61-CE42-A920-5C28F713D127}" type="slidenum">
              <a:rPr lang="en-US" smtClean="0"/>
              <a:t>5</a:t>
            </a:fld>
            <a:endParaRPr lang="en-US"/>
          </a:p>
        </p:txBody>
      </p:sp>
    </p:spTree>
    <p:extLst>
      <p:ext uri="{BB962C8B-B14F-4D97-AF65-F5344CB8AC3E}">
        <p14:creationId xmlns:p14="http://schemas.microsoft.com/office/powerpoint/2010/main" val="155972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then utilized several different machine learning approaches, all with a fair amount of parameter tuning, to identify the best possible model. The tuning values are shown in the bottom table. I validated every version of every model with 10-fold cross-validation and, to ensure reproducibility, I used the same random seed for the entire process. In total, I evaluated 175 different versions of the six model types.</a:t>
            </a:r>
          </a:p>
        </p:txBody>
      </p:sp>
      <p:sp>
        <p:nvSpPr>
          <p:cNvPr id="4" name="Slide Number Placeholder 3"/>
          <p:cNvSpPr>
            <a:spLocks noGrp="1"/>
          </p:cNvSpPr>
          <p:nvPr>
            <p:ph type="sldNum" sz="quarter" idx="5"/>
          </p:nvPr>
        </p:nvSpPr>
        <p:spPr/>
        <p:txBody>
          <a:bodyPr/>
          <a:lstStyle/>
          <a:p>
            <a:fld id="{6FEDB2FB-BF61-CE42-A920-5C28F713D127}" type="slidenum">
              <a:rPr lang="en-US" smtClean="0"/>
              <a:t>6</a:t>
            </a:fld>
            <a:endParaRPr lang="en-US"/>
          </a:p>
        </p:txBody>
      </p:sp>
    </p:spTree>
    <p:extLst>
      <p:ext uri="{BB962C8B-B14F-4D97-AF65-F5344CB8AC3E}">
        <p14:creationId xmlns:p14="http://schemas.microsoft.com/office/powerpoint/2010/main" val="162966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 evaluate model performance, I computed Cohen's kappa coefficient between the model's predicted labels and the truth data. Like accuracy, the coefficient is a measure of agreement </a:t>
            </a:r>
            <a:r>
              <a:rPr lang="en-US" sz="1200" b="0" kern="1200">
                <a:solidFill>
                  <a:schemeClr val="tx1"/>
                </a:solidFill>
                <a:effectLst/>
                <a:latin typeface="+mn-lt"/>
                <a:ea typeface="+mn-ea"/>
                <a:cs typeface="+mn-cs"/>
              </a:rPr>
              <a:t>between two sets</a:t>
            </a:r>
            <a:r>
              <a:rPr lang="en-US" sz="1200" b="0" kern="1200" dirty="0">
                <a:solidFill>
                  <a:schemeClr val="tx1"/>
                </a:solidFill>
                <a:effectLst/>
                <a:latin typeface="+mn-lt"/>
                <a:ea typeface="+mn-ea"/>
                <a:cs typeface="+mn-cs"/>
              </a:rPr>
              <a:t>, but, unlike accuracy, it considers the possibility of chance agreement between the sets. We can see the equation here, where </a:t>
            </a:r>
            <a:r>
              <a:rPr lang="en-US" sz="1200" b="0" kern="1200" dirty="0" err="1">
                <a:solidFill>
                  <a:schemeClr val="tx1"/>
                </a:solidFill>
                <a:effectLst/>
                <a:latin typeface="+mn-lt"/>
                <a:ea typeface="+mn-ea"/>
                <a:cs typeface="+mn-cs"/>
              </a:rPr>
              <a:t>p_o</a:t>
            </a:r>
            <a:r>
              <a:rPr lang="en-US" sz="1200" b="0" kern="1200" dirty="0">
                <a:solidFill>
                  <a:schemeClr val="tx1"/>
                </a:solidFill>
                <a:effectLst/>
                <a:latin typeface="+mn-lt"/>
                <a:ea typeface="+mn-ea"/>
                <a:cs typeface="+mn-cs"/>
              </a:rPr>
              <a:t> is the observed agreement between a and b, and </a:t>
            </a:r>
            <a:r>
              <a:rPr lang="en-US" sz="1200" b="0" kern="1200" dirty="0" err="1">
                <a:solidFill>
                  <a:schemeClr val="tx1"/>
                </a:solidFill>
                <a:effectLst/>
                <a:latin typeface="+mn-lt"/>
                <a:ea typeface="+mn-ea"/>
                <a:cs typeface="+mn-cs"/>
              </a:rPr>
              <a:t>p_c</a:t>
            </a:r>
            <a:r>
              <a:rPr lang="en-US" sz="1200" b="0" kern="1200" dirty="0">
                <a:solidFill>
                  <a:schemeClr val="tx1"/>
                </a:solidFill>
                <a:effectLst/>
                <a:latin typeface="+mn-lt"/>
                <a:ea typeface="+mn-ea"/>
                <a:cs typeface="+mn-cs"/>
              </a:rPr>
              <a:t> is the chance agreement between a and b.</a:t>
            </a:r>
          </a:p>
          <a:p>
            <a:endParaRPr lang="en-US" sz="1200" b="0" kern="1200" dirty="0">
              <a:solidFill>
                <a:schemeClr val="tx1"/>
              </a:solidFill>
              <a:effectLst/>
              <a:latin typeface="+mn-lt"/>
              <a:ea typeface="+mn-ea"/>
              <a:cs typeface="+mn-cs"/>
            </a:endParaRPr>
          </a:p>
          <a:p>
            <a:r>
              <a:rPr lang="en-US" sz="1200" b="0" kern="1200">
                <a:solidFill>
                  <a:schemeClr val="tx1"/>
                </a:solidFill>
                <a:effectLst/>
                <a:latin typeface="+mn-lt"/>
                <a:ea typeface="+mn-ea"/>
                <a:cs typeface="+mn-cs"/>
              </a:rPr>
              <a:t>This </a:t>
            </a:r>
            <a:r>
              <a:rPr lang="en-US" sz="1200" b="0" kern="1200" dirty="0">
                <a:solidFill>
                  <a:schemeClr val="tx1"/>
                </a:solidFill>
                <a:effectLst/>
                <a:latin typeface="+mn-lt"/>
                <a:ea typeface="+mn-ea"/>
                <a:cs typeface="+mn-cs"/>
              </a:rPr>
              <a:t>table shows two </a:t>
            </a:r>
            <a:r>
              <a:rPr lang="en-US" sz="1200" b="0" kern="1200">
                <a:solidFill>
                  <a:schemeClr val="tx1"/>
                </a:solidFill>
                <a:effectLst/>
                <a:latin typeface="+mn-lt"/>
                <a:ea typeface="+mn-ea"/>
                <a:cs typeface="+mn-cs"/>
              </a:rPr>
              <a:t>example label sets. Because three </a:t>
            </a:r>
            <a:r>
              <a:rPr lang="en-US" sz="1200" b="0" kern="1200" dirty="0">
                <a:solidFill>
                  <a:schemeClr val="tx1"/>
                </a:solidFill>
                <a:effectLst/>
                <a:latin typeface="+mn-lt"/>
                <a:ea typeface="+mn-ea"/>
                <a:cs typeface="+mn-cs"/>
              </a:rPr>
              <a:t>of the four </a:t>
            </a:r>
            <a:r>
              <a:rPr lang="en-US" sz="1200" b="0" kern="1200">
                <a:solidFill>
                  <a:schemeClr val="tx1"/>
                </a:solidFill>
                <a:effectLst/>
                <a:latin typeface="+mn-lt"/>
                <a:ea typeface="+mn-ea"/>
                <a:cs typeface="+mn-cs"/>
              </a:rPr>
              <a:t>rows are the same, </a:t>
            </a:r>
            <a:r>
              <a:rPr lang="en-US" sz="1200" b="0" kern="1200" dirty="0">
                <a:solidFill>
                  <a:schemeClr val="tx1"/>
                </a:solidFill>
                <a:effectLst/>
                <a:latin typeface="+mn-lt"/>
                <a:ea typeface="+mn-ea"/>
                <a:cs typeface="+mn-cs"/>
              </a:rPr>
              <a:t>the accuracy score is 0.75.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Cohen’s kappa coefficient, however, is about 0.64 because some of the agreement between a and b could be due to chance.</a:t>
            </a:r>
          </a:p>
        </p:txBody>
      </p:sp>
      <p:sp>
        <p:nvSpPr>
          <p:cNvPr id="4" name="Slide Number Placeholder 3"/>
          <p:cNvSpPr>
            <a:spLocks noGrp="1"/>
          </p:cNvSpPr>
          <p:nvPr>
            <p:ph type="sldNum" sz="quarter" idx="5"/>
          </p:nvPr>
        </p:nvSpPr>
        <p:spPr/>
        <p:txBody>
          <a:bodyPr/>
          <a:lstStyle/>
          <a:p>
            <a:fld id="{6FEDB2FB-BF61-CE42-A920-5C28F713D127}" type="slidenum">
              <a:rPr lang="en-US" smtClean="0"/>
              <a:t>7</a:t>
            </a:fld>
            <a:endParaRPr lang="en-US"/>
          </a:p>
        </p:txBody>
      </p:sp>
    </p:spTree>
    <p:extLst>
      <p:ext uri="{BB962C8B-B14F-4D97-AF65-F5344CB8AC3E}">
        <p14:creationId xmlns:p14="http://schemas.microsoft.com/office/powerpoint/2010/main" val="43622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table shows Cohen's kappa coefficient between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layman's labels and the labels predicted by the best version of each of the six models. Similarly, it shows the coefficient between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expert's labels and the labels predicted by each model. Clearly, some machine learning models can predict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non-expert's labels very well, but the same models fail to predict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expert's labels at the same level of performance.</a:t>
            </a:r>
          </a:p>
        </p:txBody>
      </p:sp>
      <p:sp>
        <p:nvSpPr>
          <p:cNvPr id="4" name="Slide Number Placeholder 3"/>
          <p:cNvSpPr>
            <a:spLocks noGrp="1"/>
          </p:cNvSpPr>
          <p:nvPr>
            <p:ph type="sldNum" sz="quarter" idx="5"/>
          </p:nvPr>
        </p:nvSpPr>
        <p:spPr/>
        <p:txBody>
          <a:bodyPr/>
          <a:lstStyle/>
          <a:p>
            <a:fld id="{6FEDB2FB-BF61-CE42-A920-5C28F713D127}" type="slidenum">
              <a:rPr lang="en-US" smtClean="0"/>
              <a:t>8</a:t>
            </a:fld>
            <a:endParaRPr lang="en-US"/>
          </a:p>
        </p:txBody>
      </p:sp>
    </p:spTree>
    <p:extLst>
      <p:ext uri="{BB962C8B-B14F-4D97-AF65-F5344CB8AC3E}">
        <p14:creationId xmlns:p14="http://schemas.microsoft.com/office/powerpoint/2010/main" val="413146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expert system applies labels using just roll, pitch, and yaw data. Out of curiosity, I again computed the performance of the best models, but this time </a:t>
            </a:r>
            <a:r>
              <a:rPr lang="en-US" sz="1200" b="0" kern="1200">
                <a:solidFill>
                  <a:schemeClr val="tx1"/>
                </a:solidFill>
                <a:effectLst/>
                <a:latin typeface="+mn-lt"/>
                <a:ea typeface="+mn-ea"/>
                <a:cs typeface="+mn-cs"/>
              </a:rPr>
              <a:t>I removed all orientation data from </a:t>
            </a:r>
            <a:r>
              <a:rPr lang="en-US" sz="1200" b="0" kern="1200" dirty="0">
                <a:solidFill>
                  <a:schemeClr val="tx1"/>
                </a:solidFill>
                <a:effectLst/>
                <a:latin typeface="+mn-lt"/>
                <a:ea typeface="+mn-ea"/>
                <a:cs typeface="+mn-cs"/>
              </a:rPr>
              <a:t>the dataset. As expected, the models perform worse, but, aside from QDA, the kappa coefficients are relatively close to those computed with the full dataset.</a:t>
            </a:r>
          </a:p>
        </p:txBody>
      </p:sp>
      <p:sp>
        <p:nvSpPr>
          <p:cNvPr id="4" name="Slide Number Placeholder 3"/>
          <p:cNvSpPr>
            <a:spLocks noGrp="1"/>
          </p:cNvSpPr>
          <p:nvPr>
            <p:ph type="sldNum" sz="quarter" idx="5"/>
          </p:nvPr>
        </p:nvSpPr>
        <p:spPr/>
        <p:txBody>
          <a:bodyPr/>
          <a:lstStyle/>
          <a:p>
            <a:fld id="{6FEDB2FB-BF61-CE42-A920-5C28F713D127}" type="slidenum">
              <a:rPr lang="en-US" smtClean="0"/>
              <a:t>9</a:t>
            </a:fld>
            <a:endParaRPr lang="en-US"/>
          </a:p>
        </p:txBody>
      </p:sp>
    </p:spTree>
    <p:extLst>
      <p:ext uri="{BB962C8B-B14F-4D97-AF65-F5344CB8AC3E}">
        <p14:creationId xmlns:p14="http://schemas.microsoft.com/office/powerpoint/2010/main" val="122769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F80A5B7-77AB-074F-BC47-34596681935F}" type="datetime1">
              <a:rPr lang="en-US" smtClean="0"/>
              <a:t>5/27/19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/12</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E7D56E8-89F2-DC4D-8013-3F7AE0B5260F}" type="slidenum">
              <a:rPr lang="en-US" smtClean="0"/>
              <a:t>‹#›</a:t>
            </a:fld>
            <a:endParaRPr lang="en-US"/>
          </a:p>
        </p:txBody>
      </p:sp>
    </p:spTree>
    <p:extLst>
      <p:ext uri="{BB962C8B-B14F-4D97-AF65-F5344CB8AC3E}">
        <p14:creationId xmlns:p14="http://schemas.microsoft.com/office/powerpoint/2010/main" val="86383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A5B53-B08E-5E4F-A26A-478CB9C09C28}" type="datetime1">
              <a:rPr lang="en-US" smtClean="0"/>
              <a:t>5/27/19</a:t>
            </a:fld>
            <a:endParaRPr lang="en-US"/>
          </a:p>
        </p:txBody>
      </p:sp>
      <p:sp>
        <p:nvSpPr>
          <p:cNvPr id="5" name="Footer Placeholder 4"/>
          <p:cNvSpPr>
            <a:spLocks noGrp="1"/>
          </p:cNvSpPr>
          <p:nvPr>
            <p:ph type="ftr" sz="quarter" idx="11"/>
          </p:nvPr>
        </p:nvSpPr>
        <p:spPr/>
        <p:txBody>
          <a:bodyPr/>
          <a:lstStyle/>
          <a:p>
            <a:r>
              <a:rPr lang="en-US"/>
              <a:t>/12</a:t>
            </a:r>
          </a:p>
        </p:txBody>
      </p:sp>
      <p:sp>
        <p:nvSpPr>
          <p:cNvPr id="6" name="Slide Number Placeholder 5"/>
          <p:cNvSpPr>
            <a:spLocks noGrp="1"/>
          </p:cNvSpPr>
          <p:nvPr>
            <p:ph type="sldNum" sz="quarter" idx="12"/>
          </p:nvPr>
        </p:nvSpPr>
        <p:spPr/>
        <p:txBody>
          <a:bodyPr/>
          <a:lstStyle/>
          <a:p>
            <a:fld id="{9E7D56E8-89F2-DC4D-8013-3F7AE0B5260F}" type="slidenum">
              <a:rPr lang="en-US" smtClean="0"/>
              <a:t>‹#›</a:t>
            </a:fld>
            <a:endParaRPr lang="en-US"/>
          </a:p>
        </p:txBody>
      </p:sp>
    </p:spTree>
    <p:extLst>
      <p:ext uri="{BB962C8B-B14F-4D97-AF65-F5344CB8AC3E}">
        <p14:creationId xmlns:p14="http://schemas.microsoft.com/office/powerpoint/2010/main" val="5496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ADC20A9-E3C2-1C40-B4F6-7DA2FD98C947}" type="datetime1">
              <a:rPr lang="en-US" smtClean="0"/>
              <a:t>5/27/19</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/12</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E7D56E8-89F2-DC4D-8013-3F7AE0B5260F}" type="slidenum">
              <a:rPr lang="en-US" smtClean="0"/>
              <a:t>‹#›</a:t>
            </a:fld>
            <a:endParaRPr lang="en-US"/>
          </a:p>
        </p:txBody>
      </p:sp>
    </p:spTree>
    <p:extLst>
      <p:ext uri="{BB962C8B-B14F-4D97-AF65-F5344CB8AC3E}">
        <p14:creationId xmlns:p14="http://schemas.microsoft.com/office/powerpoint/2010/main" val="396550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CEB56-D168-884C-9FAC-D26DFB994352}" type="datetime1">
              <a:rPr lang="en-US" smtClean="0"/>
              <a:t>5/27/19</a:t>
            </a:fld>
            <a:endParaRPr lang="en-US"/>
          </a:p>
        </p:txBody>
      </p:sp>
      <p:sp>
        <p:nvSpPr>
          <p:cNvPr id="5" name="Footer Placeholder 4"/>
          <p:cNvSpPr>
            <a:spLocks noGrp="1"/>
          </p:cNvSpPr>
          <p:nvPr>
            <p:ph type="ftr" sz="quarter" idx="11"/>
          </p:nvPr>
        </p:nvSpPr>
        <p:spPr/>
        <p:txBody>
          <a:bodyPr/>
          <a:lstStyle/>
          <a:p>
            <a:r>
              <a:rPr lang="en-US"/>
              <a:t>/12</a:t>
            </a:r>
          </a:p>
        </p:txBody>
      </p:sp>
      <p:sp>
        <p:nvSpPr>
          <p:cNvPr id="6" name="Slide Number Placeholder 5"/>
          <p:cNvSpPr>
            <a:spLocks noGrp="1"/>
          </p:cNvSpPr>
          <p:nvPr>
            <p:ph type="sldNum" sz="quarter" idx="12"/>
          </p:nvPr>
        </p:nvSpPr>
        <p:spPr>
          <a:xfrm>
            <a:off x="10558300" y="5956137"/>
            <a:ext cx="1052508" cy="365125"/>
          </a:xfrm>
        </p:spPr>
        <p:txBody>
          <a:bodyPr/>
          <a:lstStyle/>
          <a:p>
            <a:fld id="{9E7D56E8-89F2-DC4D-8013-3F7AE0B5260F}" type="slidenum">
              <a:rPr lang="en-US" smtClean="0"/>
              <a:t>‹#›</a:t>
            </a:fld>
            <a:endParaRPr lang="en-US" dirty="0"/>
          </a:p>
        </p:txBody>
      </p:sp>
    </p:spTree>
    <p:extLst>
      <p:ext uri="{BB962C8B-B14F-4D97-AF65-F5344CB8AC3E}">
        <p14:creationId xmlns:p14="http://schemas.microsoft.com/office/powerpoint/2010/main" val="72717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E60EE3-0C1B-7C4A-B119-89481DAA242D}" type="datetime1">
              <a:rPr lang="en-US" smtClean="0"/>
              <a:t>5/27/19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/12</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E7D56E8-89F2-DC4D-8013-3F7AE0B5260F}" type="slidenum">
              <a:rPr lang="en-US" smtClean="0"/>
              <a:t>‹#›</a:t>
            </a:fld>
            <a:endParaRPr lang="en-US"/>
          </a:p>
        </p:txBody>
      </p:sp>
    </p:spTree>
    <p:extLst>
      <p:ext uri="{BB962C8B-B14F-4D97-AF65-F5344CB8AC3E}">
        <p14:creationId xmlns:p14="http://schemas.microsoft.com/office/powerpoint/2010/main" val="214683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7A33A2-44D1-7E4D-8A99-B63EDD1961D6}" type="datetime1">
              <a:rPr lang="en-US" smtClean="0"/>
              <a:t>5/27/19</a:t>
            </a:fld>
            <a:endParaRPr lang="en-US"/>
          </a:p>
        </p:txBody>
      </p:sp>
      <p:sp>
        <p:nvSpPr>
          <p:cNvPr id="6" name="Footer Placeholder 5"/>
          <p:cNvSpPr>
            <a:spLocks noGrp="1"/>
          </p:cNvSpPr>
          <p:nvPr>
            <p:ph type="ftr" sz="quarter" idx="11"/>
          </p:nvPr>
        </p:nvSpPr>
        <p:spPr/>
        <p:txBody>
          <a:bodyPr/>
          <a:lstStyle/>
          <a:p>
            <a:r>
              <a:rPr lang="en-US"/>
              <a:t>/12</a:t>
            </a:r>
          </a:p>
        </p:txBody>
      </p:sp>
      <p:sp>
        <p:nvSpPr>
          <p:cNvPr id="7" name="Slide Number Placeholder 6"/>
          <p:cNvSpPr>
            <a:spLocks noGrp="1"/>
          </p:cNvSpPr>
          <p:nvPr>
            <p:ph type="sldNum" sz="quarter" idx="12"/>
          </p:nvPr>
        </p:nvSpPr>
        <p:spPr/>
        <p:txBody>
          <a:bodyPr/>
          <a:lstStyle/>
          <a:p>
            <a:fld id="{9E7D56E8-89F2-DC4D-8013-3F7AE0B5260F}" type="slidenum">
              <a:rPr lang="en-US" smtClean="0"/>
              <a:t>‹#›</a:t>
            </a:fld>
            <a:endParaRPr lang="en-US"/>
          </a:p>
        </p:txBody>
      </p:sp>
    </p:spTree>
    <p:extLst>
      <p:ext uri="{BB962C8B-B14F-4D97-AF65-F5344CB8AC3E}">
        <p14:creationId xmlns:p14="http://schemas.microsoft.com/office/powerpoint/2010/main" val="37684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9E680C-66C7-724E-905E-ED4CC371BD18}" type="datetime1">
              <a:rPr lang="en-US" smtClean="0"/>
              <a:t>5/27/19</a:t>
            </a:fld>
            <a:endParaRPr lang="en-US"/>
          </a:p>
        </p:txBody>
      </p:sp>
      <p:sp>
        <p:nvSpPr>
          <p:cNvPr id="8" name="Footer Placeholder 7"/>
          <p:cNvSpPr>
            <a:spLocks noGrp="1"/>
          </p:cNvSpPr>
          <p:nvPr>
            <p:ph type="ftr" sz="quarter" idx="11"/>
          </p:nvPr>
        </p:nvSpPr>
        <p:spPr/>
        <p:txBody>
          <a:bodyPr/>
          <a:lstStyle/>
          <a:p>
            <a:r>
              <a:rPr lang="en-US"/>
              <a:t>/12</a:t>
            </a:r>
          </a:p>
        </p:txBody>
      </p:sp>
      <p:sp>
        <p:nvSpPr>
          <p:cNvPr id="9" name="Slide Number Placeholder 8"/>
          <p:cNvSpPr>
            <a:spLocks noGrp="1"/>
          </p:cNvSpPr>
          <p:nvPr>
            <p:ph type="sldNum" sz="quarter" idx="12"/>
          </p:nvPr>
        </p:nvSpPr>
        <p:spPr/>
        <p:txBody>
          <a:bodyPr/>
          <a:lstStyle/>
          <a:p>
            <a:fld id="{9E7D56E8-89F2-DC4D-8013-3F7AE0B5260F}" type="slidenum">
              <a:rPr lang="en-US" smtClean="0"/>
              <a:t>‹#›</a:t>
            </a:fld>
            <a:endParaRPr lang="en-US"/>
          </a:p>
        </p:txBody>
      </p:sp>
    </p:spTree>
    <p:extLst>
      <p:ext uri="{BB962C8B-B14F-4D97-AF65-F5344CB8AC3E}">
        <p14:creationId xmlns:p14="http://schemas.microsoft.com/office/powerpoint/2010/main" val="350448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C19E94-D037-B247-AC4D-4ACB70BC7940}" type="datetime1">
              <a:rPr lang="en-US" smtClean="0"/>
              <a:t>5/27/19</a:t>
            </a:fld>
            <a:endParaRPr lang="en-US"/>
          </a:p>
        </p:txBody>
      </p:sp>
      <p:sp>
        <p:nvSpPr>
          <p:cNvPr id="4" name="Footer Placeholder 3"/>
          <p:cNvSpPr>
            <a:spLocks noGrp="1"/>
          </p:cNvSpPr>
          <p:nvPr>
            <p:ph type="ftr" sz="quarter" idx="11"/>
          </p:nvPr>
        </p:nvSpPr>
        <p:spPr/>
        <p:txBody>
          <a:bodyPr/>
          <a:lstStyle/>
          <a:p>
            <a:r>
              <a:rPr lang="en-US"/>
              <a:t>/12</a:t>
            </a:r>
          </a:p>
        </p:txBody>
      </p:sp>
      <p:sp>
        <p:nvSpPr>
          <p:cNvPr id="5" name="Slide Number Placeholder 4"/>
          <p:cNvSpPr>
            <a:spLocks noGrp="1"/>
          </p:cNvSpPr>
          <p:nvPr>
            <p:ph type="sldNum" sz="quarter" idx="12"/>
          </p:nvPr>
        </p:nvSpPr>
        <p:spPr/>
        <p:txBody>
          <a:bodyPr/>
          <a:lstStyle/>
          <a:p>
            <a:fld id="{9E7D56E8-89F2-DC4D-8013-3F7AE0B5260F}"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97097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90AC9-5C02-DD46-BC8F-DA5535B52749}" type="datetime1">
              <a:rPr lang="en-US" smtClean="0"/>
              <a:t>5/27/19</a:t>
            </a:fld>
            <a:endParaRPr lang="en-US"/>
          </a:p>
        </p:txBody>
      </p:sp>
      <p:sp>
        <p:nvSpPr>
          <p:cNvPr id="3" name="Footer Placeholder 2"/>
          <p:cNvSpPr>
            <a:spLocks noGrp="1"/>
          </p:cNvSpPr>
          <p:nvPr>
            <p:ph type="ftr" sz="quarter" idx="11"/>
          </p:nvPr>
        </p:nvSpPr>
        <p:spPr/>
        <p:txBody>
          <a:bodyPr/>
          <a:lstStyle/>
          <a:p>
            <a:r>
              <a:rPr lang="en-US"/>
              <a:t>/12</a:t>
            </a:r>
          </a:p>
        </p:txBody>
      </p:sp>
      <p:sp>
        <p:nvSpPr>
          <p:cNvPr id="4" name="Slide Number Placeholder 3"/>
          <p:cNvSpPr>
            <a:spLocks noGrp="1"/>
          </p:cNvSpPr>
          <p:nvPr>
            <p:ph type="sldNum" sz="quarter" idx="12"/>
          </p:nvPr>
        </p:nvSpPr>
        <p:spPr/>
        <p:txBody>
          <a:bodyPr/>
          <a:lstStyle/>
          <a:p>
            <a:fld id="{9E7D56E8-89F2-DC4D-8013-3F7AE0B5260F}" type="slidenum">
              <a:rPr lang="en-US" smtClean="0"/>
              <a:t>‹#›</a:t>
            </a:fld>
            <a:endParaRPr lang="en-US"/>
          </a:p>
        </p:txBody>
      </p:sp>
    </p:spTree>
    <p:extLst>
      <p:ext uri="{BB962C8B-B14F-4D97-AF65-F5344CB8AC3E}">
        <p14:creationId xmlns:p14="http://schemas.microsoft.com/office/powerpoint/2010/main" val="114493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0216F06-BBD9-2647-8B8C-52D82AFDAFB7}" type="datetime1">
              <a:rPr lang="en-US" smtClean="0"/>
              <a:t>5/27/19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/12</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E7D56E8-89F2-DC4D-8013-3F7AE0B5260F}" type="slidenum">
              <a:rPr lang="en-US" smtClean="0"/>
              <a:t>‹#›</a:t>
            </a:fld>
            <a:endParaRPr lang="en-US"/>
          </a:p>
        </p:txBody>
      </p:sp>
    </p:spTree>
    <p:extLst>
      <p:ext uri="{BB962C8B-B14F-4D97-AF65-F5344CB8AC3E}">
        <p14:creationId xmlns:p14="http://schemas.microsoft.com/office/powerpoint/2010/main" val="386480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75A57-9BE6-784B-B2A8-82976A721323}" type="datetime1">
              <a:rPr lang="en-US" smtClean="0"/>
              <a:t>5/27/19</a:t>
            </a:fld>
            <a:endParaRPr lang="en-US"/>
          </a:p>
        </p:txBody>
      </p:sp>
      <p:sp>
        <p:nvSpPr>
          <p:cNvPr id="6" name="Footer Placeholder 5"/>
          <p:cNvSpPr>
            <a:spLocks noGrp="1"/>
          </p:cNvSpPr>
          <p:nvPr>
            <p:ph type="ftr" sz="quarter" idx="11"/>
          </p:nvPr>
        </p:nvSpPr>
        <p:spPr/>
        <p:txBody>
          <a:bodyPr/>
          <a:lstStyle/>
          <a:p>
            <a:r>
              <a:rPr lang="en-US"/>
              <a:t>/12</a:t>
            </a:r>
          </a:p>
        </p:txBody>
      </p:sp>
      <p:sp>
        <p:nvSpPr>
          <p:cNvPr id="7" name="Slide Number Placeholder 6"/>
          <p:cNvSpPr>
            <a:spLocks noGrp="1"/>
          </p:cNvSpPr>
          <p:nvPr>
            <p:ph type="sldNum" sz="quarter" idx="12"/>
          </p:nvPr>
        </p:nvSpPr>
        <p:spPr/>
        <p:txBody>
          <a:bodyPr/>
          <a:lstStyle/>
          <a:p>
            <a:fld id="{9E7D56E8-89F2-DC4D-8013-3F7AE0B5260F}" type="slidenum">
              <a:rPr lang="en-US" smtClean="0"/>
              <a:t>‹#›</a:t>
            </a:fld>
            <a:endParaRPr lang="en-US"/>
          </a:p>
        </p:txBody>
      </p:sp>
    </p:spTree>
    <p:extLst>
      <p:ext uri="{BB962C8B-B14F-4D97-AF65-F5344CB8AC3E}">
        <p14:creationId xmlns:p14="http://schemas.microsoft.com/office/powerpoint/2010/main" val="284439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E99E916-AE1E-A446-A405-2B3BA0E314F5}" type="datetime1">
              <a:rPr lang="en-US" smtClean="0"/>
              <a:t>5/27/19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/12</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E7D56E8-89F2-DC4D-8013-3F7AE0B5260F}"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86343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17.PNG"/><Relationship Id="rId12" Type="http://schemas.openxmlformats.org/officeDocument/2006/relationships/image" Target="../media/image22.tiff"/><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6.PNG"/><Relationship Id="rId11" Type="http://schemas.openxmlformats.org/officeDocument/2006/relationships/image" Target="../media/image21.tiff"/><Relationship Id="rId5" Type="http://schemas.openxmlformats.org/officeDocument/2006/relationships/notesSlide" Target="../notesSlides/notesSlide11.xml"/><Relationship Id="rId10" Type="http://schemas.openxmlformats.org/officeDocument/2006/relationships/image" Target="../media/image20.tiff"/><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tiff"/><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12.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E5D0-DBFE-DE4F-ACE3-B374AD4DC392}"/>
              </a:ext>
            </a:extLst>
          </p:cNvPr>
          <p:cNvSpPr>
            <a:spLocks noGrp="1"/>
          </p:cNvSpPr>
          <p:nvPr>
            <p:ph type="ctrTitle"/>
          </p:nvPr>
        </p:nvSpPr>
        <p:spPr>
          <a:xfrm>
            <a:off x="459810" y="859760"/>
            <a:ext cx="11183480" cy="1958053"/>
          </a:xfrm>
        </p:spPr>
        <p:txBody>
          <a:bodyPr anchor="ctr">
            <a:normAutofit/>
          </a:bodyPr>
          <a:lstStyle/>
          <a:p>
            <a:r>
              <a:rPr lang="en-US" sz="3200" dirty="0"/>
              <a:t>Predicting Aircraft Maneuvers to Evaluate the Reliability of Non-Expert Human Observers</a:t>
            </a:r>
          </a:p>
        </p:txBody>
      </p:sp>
      <p:sp>
        <p:nvSpPr>
          <p:cNvPr id="3" name="Subtitle 2">
            <a:extLst>
              <a:ext uri="{FF2B5EF4-FFF2-40B4-BE49-F238E27FC236}">
                <a16:creationId xmlns:a16="http://schemas.microsoft.com/office/drawing/2014/main" id="{362521E8-50ED-1D4B-A810-13F5D20BFD72}"/>
              </a:ext>
            </a:extLst>
          </p:cNvPr>
          <p:cNvSpPr>
            <a:spLocks noGrp="1"/>
          </p:cNvSpPr>
          <p:nvPr>
            <p:ph type="subTitle" idx="1"/>
          </p:nvPr>
        </p:nvSpPr>
        <p:spPr>
          <a:xfrm>
            <a:off x="5346700" y="3187700"/>
            <a:ext cx="6296591" cy="2342412"/>
          </a:xfrm>
        </p:spPr>
        <p:txBody>
          <a:bodyPr anchor="t">
            <a:normAutofit/>
          </a:bodyPr>
          <a:lstStyle/>
          <a:p>
            <a:pPr algn="r"/>
            <a:r>
              <a:rPr lang="en-US" dirty="0">
                <a:solidFill>
                  <a:schemeClr val="bg1"/>
                </a:solidFill>
              </a:rPr>
              <a:t>2d Lt David Crow, USAF</a:t>
            </a:r>
          </a:p>
          <a:p>
            <a:pPr algn="r"/>
            <a:r>
              <a:rPr lang="en-US" dirty="0">
                <a:solidFill>
                  <a:schemeClr val="bg1"/>
                </a:solidFill>
              </a:rPr>
              <a:t>Air Force Institute of Technology</a:t>
            </a:r>
          </a:p>
          <a:p>
            <a:pPr algn="r"/>
            <a:r>
              <a:rPr lang="en-US" dirty="0">
                <a:solidFill>
                  <a:schemeClr val="bg1"/>
                </a:solidFill>
              </a:rPr>
              <a:t>Graduate School of Engineering and Management</a:t>
            </a:r>
          </a:p>
          <a:p>
            <a:pPr algn="r"/>
            <a:r>
              <a:rPr lang="en-US" dirty="0">
                <a:solidFill>
                  <a:schemeClr val="bg1"/>
                </a:solidFill>
              </a:rPr>
              <a:t>Department of Electrical and Computer Engineering</a:t>
            </a:r>
          </a:p>
        </p:txBody>
      </p:sp>
      <p:sp>
        <p:nvSpPr>
          <p:cNvPr id="23" name="Subtitle 2">
            <a:extLst>
              <a:ext uri="{FF2B5EF4-FFF2-40B4-BE49-F238E27FC236}">
                <a16:creationId xmlns:a16="http://schemas.microsoft.com/office/drawing/2014/main" id="{C9597F2F-876F-5C46-AFE4-D823F0F04BF1}"/>
              </a:ext>
            </a:extLst>
          </p:cNvPr>
          <p:cNvSpPr txBox="1">
            <a:spLocks/>
          </p:cNvSpPr>
          <p:nvPr/>
        </p:nvSpPr>
        <p:spPr>
          <a:xfrm>
            <a:off x="8242300" y="5326912"/>
            <a:ext cx="3400990" cy="954088"/>
          </a:xfrm>
          <a:prstGeom prst="rect">
            <a:avLst/>
          </a:prstGeom>
        </p:spPr>
        <p:txBody>
          <a:bodyPr vert="horz" lIns="91440" tIns="45720" rIns="91440" bIns="45720" rtlCol="0" anchor="b">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a:solidFill>
                  <a:schemeClr val="bg1"/>
                </a:solidFill>
              </a:rPr>
              <a:t>SP19 </a:t>
            </a:r>
            <a:r>
              <a:rPr lang="en-US" dirty="0" err="1">
                <a:solidFill>
                  <a:schemeClr val="bg1"/>
                </a:solidFill>
              </a:rPr>
              <a:t>csce</a:t>
            </a:r>
            <a:r>
              <a:rPr lang="en-US" dirty="0">
                <a:solidFill>
                  <a:schemeClr val="bg1"/>
                </a:solidFill>
              </a:rPr>
              <a:t> 623 final project</a:t>
            </a:r>
          </a:p>
          <a:p>
            <a:pPr algn="r"/>
            <a:r>
              <a:rPr lang="en-US" dirty="0">
                <a:solidFill>
                  <a:schemeClr val="bg1"/>
                </a:solidFill>
              </a:rPr>
              <a:t>May 2019</a:t>
            </a:r>
          </a:p>
        </p:txBody>
      </p:sp>
      <p:sp>
        <p:nvSpPr>
          <p:cNvPr id="27" name="TextBox 26">
            <a:extLst>
              <a:ext uri="{FF2B5EF4-FFF2-40B4-BE49-F238E27FC236}">
                <a16:creationId xmlns:a16="http://schemas.microsoft.com/office/drawing/2014/main" id="{D03C45A9-A708-2141-9DFE-92B34ADD6D1B}"/>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1/12</a:t>
            </a:r>
          </a:p>
        </p:txBody>
      </p:sp>
      <p:pic>
        <p:nvPicPr>
          <p:cNvPr id="18" name="Audio 17">
            <a:hlinkClick r:id="" action="ppaction://media"/>
            <a:extLst>
              <a:ext uri="{FF2B5EF4-FFF2-40B4-BE49-F238E27FC236}">
                <a16:creationId xmlns:a16="http://schemas.microsoft.com/office/drawing/2014/main" id="{32C0E2BC-D04E-6D47-BD49-5DD2121E5D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17856" y="5366688"/>
            <a:ext cx="812800" cy="812800"/>
          </a:xfrm>
          <a:prstGeom prst="rect">
            <a:avLst/>
          </a:prstGeom>
        </p:spPr>
      </p:pic>
    </p:spTree>
    <p:extLst>
      <p:ext uri="{BB962C8B-B14F-4D97-AF65-F5344CB8AC3E}">
        <p14:creationId xmlns:p14="http://schemas.microsoft.com/office/powerpoint/2010/main" val="3606919762"/>
      </p:ext>
    </p:extLst>
  </p:cSld>
  <p:clrMapOvr>
    <a:masterClrMapping/>
  </p:clrMapOvr>
  <mc:AlternateContent xmlns:mc="http://schemas.openxmlformats.org/markup-compatibility/2006">
    <mc:Choice xmlns:p14="http://schemas.microsoft.com/office/powerpoint/2010/main" Requires="p14">
      <p:transition spd="slow" p14:dur="2000" advTm="9253"/>
    </mc:Choice>
    <mc:Fallback>
      <p:transition spd="slow" advTm="9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9CA9AE-F5A0-5F4C-A213-540AD9347ED9}"/>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a:t>Impact</a:t>
            </a:r>
          </a:p>
        </p:txBody>
      </p:sp>
      <p:sp>
        <p:nvSpPr>
          <p:cNvPr id="3" name="Content Placeholder 2">
            <a:extLst>
              <a:ext uri="{FF2B5EF4-FFF2-40B4-BE49-F238E27FC236}">
                <a16:creationId xmlns:a16="http://schemas.microsoft.com/office/drawing/2014/main" id="{53F8FB0E-C9C8-B24D-9944-8EEEF64187CE}"/>
              </a:ext>
            </a:extLst>
          </p:cNvPr>
          <p:cNvSpPr>
            <a:spLocks noGrp="1"/>
          </p:cNvSpPr>
          <p:nvPr>
            <p:ph idx="1"/>
          </p:nvPr>
        </p:nvSpPr>
        <p:spPr>
          <a:xfrm>
            <a:off x="601255" y="1964168"/>
            <a:ext cx="3409782" cy="4036582"/>
          </a:xfrm>
        </p:spPr>
        <p:txBody>
          <a:bodyPr vert="horz" lIns="91440" tIns="45720" rIns="91440" bIns="45720" rtlCol="0">
            <a:normAutofit/>
          </a:bodyPr>
          <a:lstStyle/>
          <a:p>
            <a:r>
              <a:rPr lang="en-US" dirty="0">
                <a:solidFill>
                  <a:schemeClr val="bg1"/>
                </a:solidFill>
              </a:rPr>
              <a:t>The layman is unreliable</a:t>
            </a:r>
          </a:p>
          <a:p>
            <a:pPr lvl="1"/>
            <a:r>
              <a:rPr lang="en-US" sz="1800" dirty="0">
                <a:solidFill>
                  <a:schemeClr val="bg1"/>
                </a:solidFill>
              </a:rPr>
              <a:t>A human observer needs expert knowledge</a:t>
            </a:r>
          </a:p>
          <a:p>
            <a:pPr lvl="1"/>
            <a:r>
              <a:rPr lang="en-US" sz="1800" dirty="0">
                <a:solidFill>
                  <a:schemeClr val="bg1"/>
                </a:solidFill>
              </a:rPr>
              <a:t>Does this apply to other problem domains?</a:t>
            </a:r>
          </a:p>
          <a:p>
            <a:r>
              <a:rPr lang="en-US" sz="2000" dirty="0">
                <a:solidFill>
                  <a:schemeClr val="bg1"/>
                </a:solidFill>
              </a:rPr>
              <a:t>The model fits the layman</a:t>
            </a:r>
          </a:p>
          <a:p>
            <a:pPr lvl="1"/>
            <a:r>
              <a:rPr lang="en-US" sz="1800" dirty="0">
                <a:solidFill>
                  <a:schemeClr val="bg1"/>
                </a:solidFill>
              </a:rPr>
              <a:t>Model will fit the expert</a:t>
            </a:r>
          </a:p>
          <a:p>
            <a:pPr lvl="1"/>
            <a:r>
              <a:rPr lang="en-US" sz="1800" dirty="0">
                <a:solidFill>
                  <a:schemeClr val="bg1"/>
                </a:solidFill>
              </a:rPr>
              <a:t>Model can replace the expert for future data</a:t>
            </a:r>
          </a:p>
        </p:txBody>
      </p:sp>
      <p:pic>
        <p:nvPicPr>
          <p:cNvPr id="8" name="Picture 7">
            <a:extLst>
              <a:ext uri="{FF2B5EF4-FFF2-40B4-BE49-F238E27FC236}">
                <a16:creationId xmlns:a16="http://schemas.microsoft.com/office/drawing/2014/main" id="{07E875DA-9DDF-F941-807E-60F4F187F040}"/>
              </a:ext>
            </a:extLst>
          </p:cNvPr>
          <p:cNvPicPr>
            <a:picLocks/>
          </p:cNvPicPr>
          <p:nvPr/>
        </p:nvPicPr>
        <p:blipFill>
          <a:blip r:embed="rId6"/>
          <a:stretch>
            <a:fillRect/>
          </a:stretch>
        </p:blipFill>
        <p:spPr>
          <a:xfrm>
            <a:off x="4623668" y="2398819"/>
            <a:ext cx="7086600" cy="2377440"/>
          </a:xfrm>
          <a:prstGeom prst="rect">
            <a:avLst/>
          </a:prstGeom>
        </p:spPr>
      </p:pic>
      <p:sp>
        <p:nvSpPr>
          <p:cNvPr id="4" name="Rectangle 3">
            <a:extLst>
              <a:ext uri="{FF2B5EF4-FFF2-40B4-BE49-F238E27FC236}">
                <a16:creationId xmlns:a16="http://schemas.microsoft.com/office/drawing/2014/main" id="{157B26DC-3C43-1D4D-BD1E-7380CF146D0E}"/>
              </a:ext>
            </a:extLst>
          </p:cNvPr>
          <p:cNvSpPr/>
          <p:nvPr/>
        </p:nvSpPr>
        <p:spPr>
          <a:xfrm>
            <a:off x="4649068" y="3708400"/>
            <a:ext cx="7022592" cy="351652"/>
          </a:xfrm>
          <a:prstGeom prst="rect">
            <a:avLst/>
          </a:prstGeom>
          <a:solidFill>
            <a:srgbClr val="45CBE8">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40000"/>
                    <a:lumOff val="60000"/>
                  </a:schemeClr>
                </a:solidFill>
              </a:ln>
            </a:endParaRPr>
          </a:p>
        </p:txBody>
      </p:sp>
      <p:sp>
        <p:nvSpPr>
          <p:cNvPr id="16" name="TextBox 15">
            <a:extLst>
              <a:ext uri="{FF2B5EF4-FFF2-40B4-BE49-F238E27FC236}">
                <a16:creationId xmlns:a16="http://schemas.microsoft.com/office/drawing/2014/main" id="{6AA49EA7-C84A-B24A-8617-4AC235CDA886}"/>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10/12</a:t>
            </a:r>
          </a:p>
        </p:txBody>
      </p:sp>
      <p:pic>
        <p:nvPicPr>
          <p:cNvPr id="14" name="Audio 13">
            <a:hlinkClick r:id="" action="ppaction://media"/>
            <a:extLst>
              <a:ext uri="{FF2B5EF4-FFF2-40B4-BE49-F238E27FC236}">
                <a16:creationId xmlns:a16="http://schemas.microsoft.com/office/drawing/2014/main" id="{A6CC0ED1-0309-0B48-B6C3-8783F6FB06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622037" y="5594350"/>
            <a:ext cx="812800" cy="812800"/>
          </a:xfrm>
          <a:prstGeom prst="rect">
            <a:avLst/>
          </a:prstGeom>
        </p:spPr>
      </p:pic>
    </p:spTree>
    <p:custDataLst>
      <p:tags r:id="rId1"/>
    </p:custDataLst>
    <p:extLst>
      <p:ext uri="{BB962C8B-B14F-4D97-AF65-F5344CB8AC3E}">
        <p14:creationId xmlns:p14="http://schemas.microsoft.com/office/powerpoint/2010/main" val="3648205350"/>
      </p:ext>
    </p:extLst>
  </p:cSld>
  <p:clrMapOvr>
    <a:masterClrMapping/>
  </p:clrMapOvr>
  <mc:AlternateContent xmlns:mc="http://schemas.openxmlformats.org/markup-compatibility/2006">
    <mc:Choice xmlns:p14="http://schemas.microsoft.com/office/powerpoint/2010/main" Requires="p14">
      <p:transition spd="slow" p14:dur="2000" advTm="61779"/>
    </mc:Choice>
    <mc:Fallback>
      <p:transition spd="slow" advTm="61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4"/>
                </p:tgtEl>
              </p:cMediaNode>
            </p:audio>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3D-1885-0945-84F9-7070B7E74FC1}"/>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6F5203E-E322-1C41-8867-AA682E557E73}"/>
              </a:ext>
            </a:extLst>
          </p:cNvPr>
          <p:cNvSpPr>
            <a:spLocks noGrp="1"/>
          </p:cNvSpPr>
          <p:nvPr>
            <p:ph idx="1"/>
          </p:nvPr>
        </p:nvSpPr>
        <p:spPr>
          <a:xfrm>
            <a:off x="581193" y="2180496"/>
            <a:ext cx="3762208" cy="3678303"/>
          </a:xfrm>
        </p:spPr>
        <p:txBody>
          <a:bodyPr>
            <a:normAutofit/>
          </a:bodyPr>
          <a:lstStyle/>
          <a:p>
            <a:r>
              <a:rPr lang="en-US" sz="2400" dirty="0"/>
              <a:t>AVAS = bad</a:t>
            </a:r>
          </a:p>
          <a:p>
            <a:r>
              <a:rPr lang="en-US" sz="2400" dirty="0"/>
              <a:t>Planes can perform more than three maneuvers</a:t>
            </a:r>
          </a:p>
        </p:txBody>
      </p:sp>
      <p:sp>
        <p:nvSpPr>
          <p:cNvPr id="13" name="TextBox 12">
            <a:extLst>
              <a:ext uri="{FF2B5EF4-FFF2-40B4-BE49-F238E27FC236}">
                <a16:creationId xmlns:a16="http://schemas.microsoft.com/office/drawing/2014/main" id="{45BAA762-DE81-9247-99E2-448C360CFE29}"/>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11/12</a:t>
            </a:r>
          </a:p>
        </p:txBody>
      </p:sp>
      <p:sp>
        <p:nvSpPr>
          <p:cNvPr id="11" name="TextBox 10">
            <a:extLst>
              <a:ext uri="{FF2B5EF4-FFF2-40B4-BE49-F238E27FC236}">
                <a16:creationId xmlns:a16="http://schemas.microsoft.com/office/drawing/2014/main" id="{1409840E-035A-4E4A-BB1B-B35BCEF3862A}"/>
              </a:ext>
            </a:extLst>
          </p:cNvPr>
          <p:cNvSpPr txBox="1"/>
          <p:nvPr/>
        </p:nvSpPr>
        <p:spPr>
          <a:xfrm>
            <a:off x="2959100" y="5861054"/>
            <a:ext cx="8790523" cy="844546"/>
          </a:xfrm>
          <a:prstGeom prst="rect">
            <a:avLst/>
          </a:prstGeom>
        </p:spPr>
        <p:txBody>
          <a:bodyPr vert="horz" lIns="91440" tIns="45720" rIns="91440" bIns="45720" rtlCol="0" anchor="t">
            <a:normAutofit lnSpcReduction="10000"/>
          </a:bodyPr>
          <a:lstStyle/>
          <a:p>
            <a:pPr algn="r">
              <a:spcBef>
                <a:spcPct val="20000"/>
              </a:spcBef>
              <a:spcAft>
                <a:spcPts val="600"/>
              </a:spcAft>
              <a:buClr>
                <a:schemeClr val="accent2"/>
              </a:buClr>
              <a:buSzPct val="92000"/>
            </a:pPr>
            <a:r>
              <a:rPr lang="en-US" sz="1200" dirty="0">
                <a:solidFill>
                  <a:schemeClr val="accent1"/>
                </a:solidFill>
              </a:rPr>
              <a:t>https://www.dailymail.co.uk/news/article-2001102/Thunderbirds-U-S-Air-Force-squadron-complete-daring-display-tight-formation.html</a:t>
            </a:r>
          </a:p>
          <a:p>
            <a:pPr algn="r">
              <a:spcBef>
                <a:spcPct val="20000"/>
              </a:spcBef>
              <a:spcAft>
                <a:spcPts val="600"/>
              </a:spcAft>
              <a:buClr>
                <a:schemeClr val="accent2"/>
              </a:buClr>
              <a:buSzPct val="92000"/>
            </a:pPr>
            <a:r>
              <a:rPr lang="en-US" sz="1200" dirty="0">
                <a:solidFill>
                  <a:schemeClr val="accent1"/>
                </a:solidFill>
              </a:rPr>
              <a:t>https://www.travelandleisure.com/articles/miraculous-airplane-emergency-landings</a:t>
            </a:r>
          </a:p>
          <a:p>
            <a:pPr algn="r">
              <a:spcBef>
                <a:spcPct val="20000"/>
              </a:spcBef>
              <a:spcAft>
                <a:spcPts val="600"/>
              </a:spcAft>
              <a:buClr>
                <a:schemeClr val="accent2"/>
              </a:buClr>
              <a:buSzPct val="92000"/>
            </a:pPr>
            <a:r>
              <a:rPr lang="en-US" sz="1200" dirty="0">
                <a:solidFill>
                  <a:schemeClr val="accent1"/>
                </a:solidFill>
              </a:rPr>
              <a:t>https://</a:t>
            </a:r>
            <a:r>
              <a:rPr lang="en-US" sz="1200" dirty="0" err="1">
                <a:solidFill>
                  <a:schemeClr val="accent1"/>
                </a:solidFill>
              </a:rPr>
              <a:t>www.skydive.tv</a:t>
            </a:r>
            <a:r>
              <a:rPr lang="en-US" sz="1200" dirty="0">
                <a:solidFill>
                  <a:schemeClr val="accent1"/>
                </a:solidFill>
              </a:rPr>
              <a:t>/project/</a:t>
            </a:r>
            <a:r>
              <a:rPr lang="en-US" sz="1200" dirty="0" err="1">
                <a:solidFill>
                  <a:schemeClr val="accent1"/>
                </a:solidFill>
              </a:rPr>
              <a:t>catching_airplanes</a:t>
            </a:r>
            <a:endParaRPr lang="en-US" sz="1200" dirty="0">
              <a:solidFill>
                <a:schemeClr val="accent1"/>
              </a:solidFill>
            </a:endParaRPr>
          </a:p>
        </p:txBody>
      </p:sp>
      <p:pic>
        <p:nvPicPr>
          <p:cNvPr id="15" name="Picture 14">
            <a:extLst>
              <a:ext uri="{FF2B5EF4-FFF2-40B4-BE49-F238E27FC236}">
                <a16:creationId xmlns:a16="http://schemas.microsoft.com/office/drawing/2014/main" id="{DF987F4B-8BF7-C94D-8E8F-E9D4748C5F78}"/>
              </a:ext>
            </a:extLst>
          </p:cNvPr>
          <p:cNvPicPr>
            <a:picLocks noChangeAspect="1"/>
          </p:cNvPicPr>
          <p:nvPr/>
        </p:nvPicPr>
        <p:blipFill>
          <a:blip r:embed="rId6"/>
          <a:stretch>
            <a:fillRect/>
          </a:stretch>
        </p:blipFill>
        <p:spPr>
          <a:xfrm>
            <a:off x="5152809" y="3961183"/>
            <a:ext cx="4031456" cy="1871059"/>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0CCE305B-4274-8642-8657-CCB761554BF1}"/>
              </a:ext>
            </a:extLst>
          </p:cNvPr>
          <p:cNvPicPr>
            <a:picLocks noChangeAspect="1"/>
          </p:cNvPicPr>
          <p:nvPr/>
        </p:nvPicPr>
        <p:blipFill>
          <a:blip r:embed="rId7"/>
          <a:stretch>
            <a:fillRect/>
          </a:stretch>
        </p:blipFill>
        <p:spPr>
          <a:xfrm>
            <a:off x="4247073" y="2896817"/>
            <a:ext cx="2426132" cy="1350025"/>
          </a:xfrm>
          <a:prstGeom prst="rect">
            <a:avLst/>
          </a:prstGeom>
        </p:spPr>
      </p:pic>
      <p:pic>
        <p:nvPicPr>
          <p:cNvPr id="21" name="Picture 20">
            <a:extLst>
              <a:ext uri="{FF2B5EF4-FFF2-40B4-BE49-F238E27FC236}">
                <a16:creationId xmlns:a16="http://schemas.microsoft.com/office/drawing/2014/main" id="{E755DC54-B1AA-EC44-BE9F-353A96E76B84}"/>
              </a:ext>
            </a:extLst>
          </p:cNvPr>
          <p:cNvPicPr>
            <a:picLocks noChangeAspect="1"/>
          </p:cNvPicPr>
          <p:nvPr/>
        </p:nvPicPr>
        <p:blipFill>
          <a:blip r:embed="rId8"/>
          <a:stretch>
            <a:fillRect/>
          </a:stretch>
        </p:blipFill>
        <p:spPr>
          <a:xfrm>
            <a:off x="6269547" y="1931386"/>
            <a:ext cx="5183990" cy="2607704"/>
          </a:xfrm>
          <a:prstGeom prst="rect">
            <a:avLst/>
          </a:prstGeom>
        </p:spPr>
      </p:pic>
      <p:pic>
        <p:nvPicPr>
          <p:cNvPr id="17" name="Picture 16">
            <a:extLst>
              <a:ext uri="{FF2B5EF4-FFF2-40B4-BE49-F238E27FC236}">
                <a16:creationId xmlns:a16="http://schemas.microsoft.com/office/drawing/2014/main" id="{9341257A-2333-8A41-810E-4C3E42D21C4C}"/>
              </a:ext>
            </a:extLst>
          </p:cNvPr>
          <p:cNvPicPr>
            <a:picLocks noChangeAspect="1"/>
          </p:cNvPicPr>
          <p:nvPr/>
        </p:nvPicPr>
        <p:blipFill>
          <a:blip r:embed="rId9"/>
          <a:stretch>
            <a:fillRect/>
          </a:stretch>
        </p:blipFill>
        <p:spPr>
          <a:xfrm>
            <a:off x="8940994" y="3684581"/>
            <a:ext cx="2269272" cy="1623883"/>
          </a:xfrm>
          <a:prstGeom prst="rect">
            <a:avLst/>
          </a:prstGeom>
        </p:spPr>
      </p:pic>
      <p:pic>
        <p:nvPicPr>
          <p:cNvPr id="10" name="Picture 9">
            <a:extLst>
              <a:ext uri="{FF2B5EF4-FFF2-40B4-BE49-F238E27FC236}">
                <a16:creationId xmlns:a16="http://schemas.microsoft.com/office/drawing/2014/main" id="{0E9E611D-0BD9-7E49-9337-E376B06802E5}"/>
              </a:ext>
            </a:extLst>
          </p:cNvPr>
          <p:cNvPicPr>
            <a:picLocks noChangeAspect="1"/>
          </p:cNvPicPr>
          <p:nvPr/>
        </p:nvPicPr>
        <p:blipFill>
          <a:blip r:embed="rId10"/>
          <a:stretch>
            <a:fillRect/>
          </a:stretch>
        </p:blipFill>
        <p:spPr>
          <a:xfrm>
            <a:off x="7283644" y="2193661"/>
            <a:ext cx="3314700" cy="2071688"/>
          </a:xfrm>
          <a:prstGeom prst="rect">
            <a:avLst/>
          </a:prstGeom>
        </p:spPr>
      </p:pic>
      <p:pic>
        <p:nvPicPr>
          <p:cNvPr id="12" name="Picture 11">
            <a:extLst>
              <a:ext uri="{FF2B5EF4-FFF2-40B4-BE49-F238E27FC236}">
                <a16:creationId xmlns:a16="http://schemas.microsoft.com/office/drawing/2014/main" id="{A2D3FF2B-65D2-4248-910E-D8E2DB589B8A}"/>
              </a:ext>
            </a:extLst>
          </p:cNvPr>
          <p:cNvPicPr>
            <a:picLocks noChangeAspect="1"/>
          </p:cNvPicPr>
          <p:nvPr/>
        </p:nvPicPr>
        <p:blipFill>
          <a:blip r:embed="rId11"/>
          <a:stretch>
            <a:fillRect/>
          </a:stretch>
        </p:blipFill>
        <p:spPr>
          <a:xfrm>
            <a:off x="4373174" y="2267651"/>
            <a:ext cx="3238500" cy="1811536"/>
          </a:xfrm>
          <a:prstGeom prst="rect">
            <a:avLst/>
          </a:prstGeom>
        </p:spPr>
      </p:pic>
      <p:pic>
        <p:nvPicPr>
          <p:cNvPr id="6" name="Picture 5">
            <a:extLst>
              <a:ext uri="{FF2B5EF4-FFF2-40B4-BE49-F238E27FC236}">
                <a16:creationId xmlns:a16="http://schemas.microsoft.com/office/drawing/2014/main" id="{1DDDB523-CCCB-9243-BCAE-6F7304B4A23D}"/>
              </a:ext>
            </a:extLst>
          </p:cNvPr>
          <p:cNvPicPr>
            <a:picLocks noChangeAspect="1"/>
          </p:cNvPicPr>
          <p:nvPr/>
        </p:nvPicPr>
        <p:blipFill>
          <a:blip r:embed="rId12"/>
          <a:stretch>
            <a:fillRect/>
          </a:stretch>
        </p:blipFill>
        <p:spPr>
          <a:xfrm>
            <a:off x="6170693" y="3524088"/>
            <a:ext cx="3238500" cy="2087628"/>
          </a:xfrm>
          <a:prstGeom prst="rect">
            <a:avLst/>
          </a:prstGeom>
        </p:spPr>
      </p:pic>
      <p:pic>
        <p:nvPicPr>
          <p:cNvPr id="26" name="Audio 25">
            <a:hlinkClick r:id="" action="ppaction://media"/>
            <a:extLst>
              <a:ext uri="{FF2B5EF4-FFF2-40B4-BE49-F238E27FC236}">
                <a16:creationId xmlns:a16="http://schemas.microsoft.com/office/drawing/2014/main" id="{D9B2B19D-9B36-FE44-9486-9F6CBDDF9D79}"/>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2734342" y="5205316"/>
            <a:ext cx="812800" cy="812800"/>
          </a:xfrm>
          <a:prstGeom prst="rect">
            <a:avLst/>
          </a:prstGeom>
        </p:spPr>
      </p:pic>
    </p:spTree>
    <p:custDataLst>
      <p:tags r:id="rId1"/>
    </p:custDataLst>
    <p:extLst>
      <p:ext uri="{BB962C8B-B14F-4D97-AF65-F5344CB8AC3E}">
        <p14:creationId xmlns:p14="http://schemas.microsoft.com/office/powerpoint/2010/main" val="3145019252"/>
      </p:ext>
    </p:extLst>
  </p:cSld>
  <p:clrMapOvr>
    <a:masterClrMapping/>
  </p:clrMapOvr>
  <mc:AlternateContent xmlns:mc="http://schemas.openxmlformats.org/markup-compatibility/2006">
    <mc:Choice xmlns:p14="http://schemas.microsoft.com/office/powerpoint/2010/main" Requires="p14">
      <p:transition spd="slow" p14:dur="2000" advTm="36985"/>
    </mc:Choice>
    <mc:Fallback>
      <p:transition spd="slow" advTm="36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6"/>
                </p:tgtEl>
              </p:cMediaNode>
            </p:audio>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50C5BB-1579-7642-AAD8-E31404B88CB0}"/>
              </a:ext>
            </a:extLst>
          </p:cNvPr>
          <p:cNvSpPr>
            <a:spLocks noGrp="1"/>
          </p:cNvSpPr>
          <p:nvPr>
            <p:ph type="title"/>
          </p:nvPr>
        </p:nvSpPr>
        <p:spPr>
          <a:xfrm>
            <a:off x="4241830" y="863695"/>
            <a:ext cx="7498617" cy="4947169"/>
          </a:xfrm>
        </p:spPr>
        <p:txBody>
          <a:bodyPr vert="horz" lIns="91440" tIns="45720" rIns="91440" bIns="45720" rtlCol="0" anchor="ctr">
            <a:normAutofit/>
          </a:bodyPr>
          <a:lstStyle/>
          <a:p>
            <a:r>
              <a:rPr lang="en-US" sz="4400">
                <a:solidFill>
                  <a:srgbClr val="FFFFFF"/>
                </a:solidFill>
              </a:rPr>
              <a:t>Thanks for watching</a:t>
            </a:r>
          </a:p>
        </p:txBody>
      </p:sp>
      <p:sp>
        <p:nvSpPr>
          <p:cNvPr id="21" name="Rectangle 20">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TextBox 19">
            <a:extLst>
              <a:ext uri="{FF2B5EF4-FFF2-40B4-BE49-F238E27FC236}">
                <a16:creationId xmlns:a16="http://schemas.microsoft.com/office/drawing/2014/main" id="{3326CCA2-52B0-7348-8305-EA82F85C06C3}"/>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bg1"/>
                </a:solidFill>
              </a:rPr>
              <a:t>12/12</a:t>
            </a:r>
          </a:p>
        </p:txBody>
      </p:sp>
      <p:pic>
        <p:nvPicPr>
          <p:cNvPr id="12" name="Audio 11">
            <a:hlinkClick r:id="" action="ppaction://media"/>
            <a:extLst>
              <a:ext uri="{FF2B5EF4-FFF2-40B4-BE49-F238E27FC236}">
                <a16:creationId xmlns:a16="http://schemas.microsoft.com/office/drawing/2014/main" id="{E31E49C4-BD3E-F248-B4F1-B813DBDB11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70384" y="5234432"/>
            <a:ext cx="812800" cy="812800"/>
          </a:xfrm>
          <a:prstGeom prst="rect">
            <a:avLst/>
          </a:prstGeom>
        </p:spPr>
      </p:pic>
    </p:spTree>
    <p:extLst>
      <p:ext uri="{BB962C8B-B14F-4D97-AF65-F5344CB8AC3E}">
        <p14:creationId xmlns:p14="http://schemas.microsoft.com/office/powerpoint/2010/main" val="2692862041"/>
      </p:ext>
    </p:extLst>
  </p:cSld>
  <p:clrMapOvr>
    <a:masterClrMapping/>
  </p:clrMapOvr>
  <mc:AlternateContent xmlns:mc="http://schemas.openxmlformats.org/markup-compatibility/2006">
    <mc:Choice xmlns:p14="http://schemas.microsoft.com/office/powerpoint/2010/main" Requires="p14">
      <p:transition spd="slow" p14:dur="2000" advTm="3615"/>
    </mc:Choice>
    <mc:Fallback>
      <p:transition spd="slow" advTm="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FCA1D1-A6B4-9249-A535-FD7CFAAAC962}"/>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Problem Domain</a:t>
            </a:r>
          </a:p>
        </p:txBody>
      </p:sp>
      <p:sp>
        <p:nvSpPr>
          <p:cNvPr id="11" name="TextBox 10">
            <a:extLst>
              <a:ext uri="{FF2B5EF4-FFF2-40B4-BE49-F238E27FC236}">
                <a16:creationId xmlns:a16="http://schemas.microsoft.com/office/drawing/2014/main" id="{04CE85F2-1270-6A47-9DB8-C1194199BB6E}"/>
              </a:ext>
            </a:extLst>
          </p:cNvPr>
          <p:cNvSpPr txBox="1"/>
          <p:nvPr/>
        </p:nvSpPr>
        <p:spPr>
          <a:xfrm>
            <a:off x="5340096" y="5861054"/>
            <a:ext cx="6409527" cy="996945"/>
          </a:xfrm>
          <a:prstGeom prst="rect">
            <a:avLst/>
          </a:prstGeom>
        </p:spPr>
        <p:txBody>
          <a:bodyPr vert="horz" lIns="91440" tIns="45720" rIns="91440" bIns="45720" rtlCol="0" anchor="t">
            <a:normAutofit/>
          </a:bodyPr>
          <a:lstStyle/>
          <a:p>
            <a:pPr algn="r">
              <a:spcBef>
                <a:spcPct val="20000"/>
              </a:spcBef>
              <a:spcAft>
                <a:spcPts val="600"/>
              </a:spcAft>
              <a:buClr>
                <a:schemeClr val="accent2"/>
              </a:buClr>
              <a:buSzPct val="92000"/>
            </a:pPr>
            <a:r>
              <a:rPr lang="en-US" sz="1200" dirty="0">
                <a:solidFill>
                  <a:schemeClr val="accent1"/>
                </a:solidFill>
              </a:rPr>
              <a:t>https://</a:t>
            </a:r>
            <a:r>
              <a:rPr lang="en-US" sz="1200" dirty="0" err="1">
                <a:solidFill>
                  <a:schemeClr val="accent1"/>
                </a:solidFill>
              </a:rPr>
              <a:t>www.grc.nasa.gov</a:t>
            </a:r>
            <a:r>
              <a:rPr lang="en-US" sz="1200" dirty="0">
                <a:solidFill>
                  <a:schemeClr val="accent1"/>
                </a:solidFill>
              </a:rPr>
              <a:t>/www/k-12/airplane/</a:t>
            </a:r>
            <a:r>
              <a:rPr lang="en-US" sz="1200" dirty="0" err="1">
                <a:solidFill>
                  <a:schemeClr val="accent1"/>
                </a:solidFill>
              </a:rPr>
              <a:t>rotations.html</a:t>
            </a:r>
            <a:endParaRPr lang="en-US" sz="1200" dirty="0">
              <a:solidFill>
                <a:schemeClr val="accent1"/>
              </a:solidFill>
            </a:endParaRPr>
          </a:p>
          <a:p>
            <a:pPr algn="r">
              <a:spcBef>
                <a:spcPct val="20000"/>
              </a:spcBef>
              <a:spcAft>
                <a:spcPts val="600"/>
              </a:spcAft>
              <a:buClr>
                <a:schemeClr val="accent2"/>
              </a:buClr>
              <a:buSzPct val="92000"/>
            </a:pPr>
            <a:r>
              <a:rPr lang="en-US" sz="1200" dirty="0">
                <a:solidFill>
                  <a:schemeClr val="accent1"/>
                </a:solidFill>
              </a:rPr>
              <a:t>https://</a:t>
            </a:r>
            <a:r>
              <a:rPr lang="en-US" sz="1200" dirty="0" err="1">
                <a:solidFill>
                  <a:schemeClr val="accent1"/>
                </a:solidFill>
              </a:rPr>
              <a:t>twistedsifter.com</a:t>
            </a:r>
            <a:r>
              <a:rPr lang="en-US" sz="1200" dirty="0">
                <a:solidFill>
                  <a:schemeClr val="accent1"/>
                </a:solidFill>
              </a:rPr>
              <a:t>/2012/06/pictures-of-airplanes-breaking-the-sound-barrier/</a:t>
            </a:r>
          </a:p>
          <a:p>
            <a:pPr algn="r">
              <a:spcBef>
                <a:spcPct val="20000"/>
              </a:spcBef>
              <a:spcAft>
                <a:spcPts val="600"/>
              </a:spcAft>
              <a:buClr>
                <a:schemeClr val="accent2"/>
              </a:buClr>
              <a:buSzPct val="92000"/>
            </a:pPr>
            <a:r>
              <a:rPr lang="en-US" sz="1200" dirty="0">
                <a:solidFill>
                  <a:schemeClr val="accent1"/>
                </a:solidFill>
              </a:rPr>
              <a:t>https://</a:t>
            </a:r>
            <a:r>
              <a:rPr lang="en-US" sz="1200" dirty="0" err="1">
                <a:solidFill>
                  <a:schemeClr val="accent1"/>
                </a:solidFill>
              </a:rPr>
              <a:t>www.flickr.com</a:t>
            </a:r>
            <a:r>
              <a:rPr lang="en-US" sz="1200" dirty="0">
                <a:solidFill>
                  <a:schemeClr val="accent1"/>
                </a:solidFill>
              </a:rPr>
              <a:t>/photos/</a:t>
            </a:r>
            <a:r>
              <a:rPr lang="en-US" sz="1200" dirty="0" err="1">
                <a:solidFill>
                  <a:schemeClr val="accent1"/>
                </a:solidFill>
              </a:rPr>
              <a:t>doigal</a:t>
            </a:r>
            <a:r>
              <a:rPr lang="en-US" sz="1200" dirty="0">
                <a:solidFill>
                  <a:schemeClr val="accent1"/>
                </a:solidFill>
              </a:rPr>
              <a:t>/434941248</a:t>
            </a:r>
          </a:p>
        </p:txBody>
      </p:sp>
      <p:pic>
        <p:nvPicPr>
          <p:cNvPr id="7" name="Picture 6" descr="A close up of an airplane&#10;&#10;Description automatically generated">
            <a:extLst>
              <a:ext uri="{FF2B5EF4-FFF2-40B4-BE49-F238E27FC236}">
                <a16:creationId xmlns:a16="http://schemas.microsoft.com/office/drawing/2014/main" id="{52FA7F39-FC00-904B-A0FE-6337841E1942}"/>
              </a:ext>
            </a:extLst>
          </p:cNvPr>
          <p:cNvPicPr>
            <a:picLocks noChangeAspect="1"/>
          </p:cNvPicPr>
          <p:nvPr/>
        </p:nvPicPr>
        <p:blipFill>
          <a:blip r:embed="rId6"/>
          <a:stretch>
            <a:fillRect/>
          </a:stretch>
        </p:blipFill>
        <p:spPr>
          <a:xfrm>
            <a:off x="5077673" y="1104619"/>
            <a:ext cx="6186508" cy="4655348"/>
          </a:xfrm>
          <a:prstGeom prst="rect">
            <a:avLst/>
          </a:prstGeom>
          <a:ln w="76200">
            <a:solidFill>
              <a:schemeClr val="bg1"/>
            </a:solidFill>
          </a:ln>
        </p:spPr>
      </p:pic>
      <p:pic>
        <p:nvPicPr>
          <p:cNvPr id="13" name="Picture 12">
            <a:extLst>
              <a:ext uri="{FF2B5EF4-FFF2-40B4-BE49-F238E27FC236}">
                <a16:creationId xmlns:a16="http://schemas.microsoft.com/office/drawing/2014/main" id="{50CE9092-3EFC-7948-AABC-173DF88D6384}"/>
              </a:ext>
            </a:extLst>
          </p:cNvPr>
          <p:cNvPicPr>
            <a:picLocks noChangeAspect="1"/>
          </p:cNvPicPr>
          <p:nvPr/>
        </p:nvPicPr>
        <p:blipFill rotWithShape="1">
          <a:blip r:embed="rId7"/>
          <a:srcRect l="10980" t="3301"/>
          <a:stretch/>
        </p:blipFill>
        <p:spPr>
          <a:xfrm>
            <a:off x="5075683" y="1104618"/>
            <a:ext cx="6190488" cy="4479447"/>
          </a:xfrm>
          <a:prstGeom prst="rect">
            <a:avLst/>
          </a:prstGeom>
        </p:spPr>
      </p:pic>
      <p:pic>
        <p:nvPicPr>
          <p:cNvPr id="5" name="Picture 4">
            <a:extLst>
              <a:ext uri="{FF2B5EF4-FFF2-40B4-BE49-F238E27FC236}">
                <a16:creationId xmlns:a16="http://schemas.microsoft.com/office/drawing/2014/main" id="{475C6FEA-0245-9B41-BF30-C4B1A3DF54E9}"/>
              </a:ext>
            </a:extLst>
          </p:cNvPr>
          <p:cNvPicPr>
            <a:picLocks/>
          </p:cNvPicPr>
          <p:nvPr/>
        </p:nvPicPr>
        <p:blipFill>
          <a:blip r:embed="rId8"/>
          <a:stretch>
            <a:fillRect/>
          </a:stretch>
        </p:blipFill>
        <p:spPr>
          <a:xfrm>
            <a:off x="5075683" y="1093145"/>
            <a:ext cx="6190488" cy="4654296"/>
          </a:xfrm>
          <a:prstGeom prst="rect">
            <a:avLst/>
          </a:prstGeom>
        </p:spPr>
      </p:pic>
      <p:sp>
        <p:nvSpPr>
          <p:cNvPr id="39" name="TextBox 38">
            <a:extLst>
              <a:ext uri="{FF2B5EF4-FFF2-40B4-BE49-F238E27FC236}">
                <a16:creationId xmlns:a16="http://schemas.microsoft.com/office/drawing/2014/main" id="{88C299B2-08F5-A54A-AFF2-41802CA1F6C0}"/>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2/12</a:t>
            </a:r>
          </a:p>
        </p:txBody>
      </p:sp>
      <p:cxnSp>
        <p:nvCxnSpPr>
          <p:cNvPr id="8" name="Straight Arrow Connector 7">
            <a:extLst>
              <a:ext uri="{FF2B5EF4-FFF2-40B4-BE49-F238E27FC236}">
                <a16:creationId xmlns:a16="http://schemas.microsoft.com/office/drawing/2014/main" id="{981EC244-32BF-8545-BA87-B03C8669DF1C}"/>
              </a:ext>
            </a:extLst>
          </p:cNvPr>
          <p:cNvCxnSpPr/>
          <p:nvPr/>
        </p:nvCxnSpPr>
        <p:spPr>
          <a:xfrm>
            <a:off x="8615364" y="3784327"/>
            <a:ext cx="1414462" cy="7751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08B8AA-E33E-8A49-8CF4-62C6C245F598}"/>
              </a:ext>
            </a:extLst>
          </p:cNvPr>
          <p:cNvSpPr txBox="1"/>
          <p:nvPr/>
        </p:nvSpPr>
        <p:spPr>
          <a:xfrm>
            <a:off x="7886702" y="3397528"/>
            <a:ext cx="1306576" cy="369332"/>
          </a:xfrm>
          <a:prstGeom prst="rect">
            <a:avLst/>
          </a:prstGeom>
          <a:noFill/>
        </p:spPr>
        <p:txBody>
          <a:bodyPr wrap="none" rtlCol="0">
            <a:spAutoFit/>
          </a:bodyPr>
          <a:lstStyle/>
          <a:p>
            <a:r>
              <a:rPr lang="en-US" dirty="0">
                <a:solidFill>
                  <a:schemeClr val="bg1"/>
                </a:solidFill>
              </a:rPr>
              <a:t>Non-expert</a:t>
            </a:r>
          </a:p>
        </p:txBody>
      </p:sp>
      <p:pic>
        <p:nvPicPr>
          <p:cNvPr id="21" name="Audio 20">
            <a:hlinkClick r:id="" action="ppaction://media"/>
            <a:extLst>
              <a:ext uri="{FF2B5EF4-FFF2-40B4-BE49-F238E27FC236}">
                <a16:creationId xmlns:a16="http://schemas.microsoft.com/office/drawing/2014/main" id="{194491BF-9C41-EE44-9A83-0C417787755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533465" y="5371855"/>
            <a:ext cx="812800" cy="812800"/>
          </a:xfrm>
          <a:prstGeom prst="rect">
            <a:avLst/>
          </a:prstGeom>
        </p:spPr>
      </p:pic>
    </p:spTree>
    <p:custDataLst>
      <p:tags r:id="rId1"/>
    </p:custDataLst>
    <p:extLst>
      <p:ext uri="{BB962C8B-B14F-4D97-AF65-F5344CB8AC3E}">
        <p14:creationId xmlns:p14="http://schemas.microsoft.com/office/powerpoint/2010/main" val="2266963191"/>
      </p:ext>
    </p:extLst>
  </p:cSld>
  <p:clrMapOvr>
    <a:masterClrMapping/>
  </p:clrMapOvr>
  <mc:AlternateContent xmlns:mc="http://schemas.openxmlformats.org/markup-compatibility/2006">
    <mc:Choice xmlns:p14="http://schemas.microsoft.com/office/powerpoint/2010/main" Requires="p14">
      <p:transition spd="slow" p14:dur="2000" advTm="32883"/>
    </mc:Choice>
    <mc:Fallback>
      <p:transition spd="slow" advTm="3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1"/>
                </p:tgtEl>
              </p:cMediaNode>
            </p:audio>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5250-26BB-414B-985A-B44A9CA4F11F}"/>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AC5D43F9-2B90-9346-9DAE-9AE26A6160DC}"/>
              </a:ext>
            </a:extLst>
          </p:cNvPr>
          <p:cNvSpPr>
            <a:spLocks noGrp="1"/>
          </p:cNvSpPr>
          <p:nvPr>
            <p:ph idx="1"/>
          </p:nvPr>
        </p:nvSpPr>
        <p:spPr>
          <a:xfrm>
            <a:off x="2190913" y="3429000"/>
            <a:ext cx="2690646" cy="1248504"/>
          </a:xfrm>
        </p:spPr>
        <p:txBody>
          <a:bodyPr>
            <a:normAutofit/>
          </a:bodyPr>
          <a:lstStyle/>
          <a:p>
            <a:pPr marL="0" indent="0" algn="ctr">
              <a:buNone/>
            </a:pPr>
            <a:r>
              <a:rPr lang="en-US" sz="2400" dirty="0">
                <a:solidFill>
                  <a:schemeClr val="accent1"/>
                </a:solidFill>
              </a:rPr>
              <a:t>Non-expert human observer’s labels</a:t>
            </a:r>
          </a:p>
        </p:txBody>
      </p:sp>
      <p:sp>
        <p:nvSpPr>
          <p:cNvPr id="36" name="Content Placeholder 2">
            <a:extLst>
              <a:ext uri="{FF2B5EF4-FFF2-40B4-BE49-F238E27FC236}">
                <a16:creationId xmlns:a16="http://schemas.microsoft.com/office/drawing/2014/main" id="{E8B2740B-18F2-254C-B2E3-359029697938}"/>
              </a:ext>
            </a:extLst>
          </p:cNvPr>
          <p:cNvSpPr txBox="1">
            <a:spLocks/>
          </p:cNvSpPr>
          <p:nvPr/>
        </p:nvSpPr>
        <p:spPr>
          <a:xfrm>
            <a:off x="7310440" y="3457575"/>
            <a:ext cx="2690646" cy="12485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dirty="0">
                <a:solidFill>
                  <a:schemeClr val="accent1"/>
                </a:solidFill>
              </a:rPr>
              <a:t>Expert system’s labels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13364E8-3DE0-C84B-B3BE-53BB32D916BA}"/>
                  </a:ext>
                </a:extLst>
              </p:cNvPr>
              <p:cNvSpPr txBox="1"/>
              <p:nvPr/>
            </p:nvSpPr>
            <p:spPr>
              <a:xfrm>
                <a:off x="5886006" y="3740410"/>
                <a:ext cx="419987" cy="625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Upp>
                        <m:limUppPr>
                          <m:ctrlPr>
                            <a:rPr lang="en-US" sz="3200" i="1" smtClean="0">
                              <a:solidFill>
                                <a:schemeClr val="accent1"/>
                              </a:solidFill>
                              <a:latin typeface="Cambria Math" panose="02040503050406030204" pitchFamily="18" charset="0"/>
                            </a:rPr>
                          </m:ctrlPr>
                        </m:limUppPr>
                        <m:e>
                          <m:r>
                            <a:rPr lang="en-US" sz="3200" i="1">
                              <a:solidFill>
                                <a:schemeClr val="accent1"/>
                              </a:solidFill>
                              <a:latin typeface="Cambria Math" panose="02040503050406030204" pitchFamily="18" charset="0"/>
                            </a:rPr>
                            <m:t>=</m:t>
                          </m:r>
                        </m:e>
                        <m:lim>
                          <m:r>
                            <a:rPr lang="en-US" sz="3200" b="0" i="1" smtClean="0">
                              <a:solidFill>
                                <a:schemeClr val="accent1"/>
                              </a:solidFill>
                              <a:latin typeface="Cambria Math" panose="02040503050406030204" pitchFamily="18" charset="0"/>
                            </a:rPr>
                            <m:t>?</m:t>
                          </m:r>
                        </m:lim>
                      </m:limUpp>
                    </m:oMath>
                  </m:oMathPara>
                </a14:m>
                <a:endParaRPr lang="en-US" sz="3200" dirty="0">
                  <a:solidFill>
                    <a:schemeClr val="accent1"/>
                  </a:solidFill>
                </a:endParaRPr>
              </a:p>
            </p:txBody>
          </p:sp>
        </mc:Choice>
        <mc:Fallback>
          <p:sp>
            <p:nvSpPr>
              <p:cNvPr id="11" name="TextBox 10">
                <a:extLst>
                  <a:ext uri="{FF2B5EF4-FFF2-40B4-BE49-F238E27FC236}">
                    <a16:creationId xmlns:a16="http://schemas.microsoft.com/office/drawing/2014/main" id="{313364E8-3DE0-C84B-B3BE-53BB32D916BA}"/>
                  </a:ext>
                </a:extLst>
              </p:cNvPr>
              <p:cNvSpPr txBox="1">
                <a:spLocks noRot="1" noChangeAspect="1" noMove="1" noResize="1" noEditPoints="1" noAdjustHandles="1" noChangeArrowheads="1" noChangeShapeType="1" noTextEdit="1"/>
              </p:cNvSpPr>
              <p:nvPr/>
            </p:nvSpPr>
            <p:spPr>
              <a:xfrm>
                <a:off x="5886006" y="3740410"/>
                <a:ext cx="419987" cy="625684"/>
              </a:xfrm>
              <a:prstGeom prst="rect">
                <a:avLst/>
              </a:prstGeom>
              <a:blipFill>
                <a:blip r:embed="rId6"/>
                <a:stretch>
                  <a:fillRect l="-2857" r="-285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49937157-DE18-854D-9D8D-A576948EEAAA}"/>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3/12</a:t>
            </a:r>
          </a:p>
        </p:txBody>
      </p:sp>
      <p:pic>
        <p:nvPicPr>
          <p:cNvPr id="15" name="Audio 14">
            <a:hlinkClick r:id="" action="ppaction://media"/>
            <a:extLst>
              <a:ext uri="{FF2B5EF4-FFF2-40B4-BE49-F238E27FC236}">
                <a16:creationId xmlns:a16="http://schemas.microsoft.com/office/drawing/2014/main" id="{8B07C4DF-F668-E446-9E03-850C619A04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94336" y="5124704"/>
            <a:ext cx="812800" cy="812800"/>
          </a:xfrm>
          <a:prstGeom prst="rect">
            <a:avLst/>
          </a:prstGeom>
        </p:spPr>
      </p:pic>
    </p:spTree>
    <p:custDataLst>
      <p:tags r:id="rId1"/>
    </p:custDataLst>
    <p:extLst>
      <p:ext uri="{BB962C8B-B14F-4D97-AF65-F5344CB8AC3E}">
        <p14:creationId xmlns:p14="http://schemas.microsoft.com/office/powerpoint/2010/main" val="1152437426"/>
      </p:ext>
    </p:extLst>
  </p:cSld>
  <p:clrMapOvr>
    <a:masterClrMapping/>
  </p:clrMapOvr>
  <mc:AlternateContent xmlns:mc="http://schemas.openxmlformats.org/markup-compatibility/2006">
    <mc:Choice xmlns:p14="http://schemas.microsoft.com/office/powerpoint/2010/main" Requires="p14">
      <p:transition spd="slow" p14:dur="2000" advTm="30429"/>
    </mc:Choice>
    <mc:Fallback>
      <p:transition spd="slow" advTm="30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bldLst>
      <p:bldP spid="3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E02A24-9519-CF41-A361-931511FD8613}"/>
              </a:ext>
            </a:extLst>
          </p:cNvPr>
          <p:cNvPicPr>
            <a:picLocks noChangeAspect="1"/>
          </p:cNvPicPr>
          <p:nvPr/>
        </p:nvPicPr>
        <p:blipFill>
          <a:blip r:embed="rId6"/>
          <a:stretch>
            <a:fillRect/>
          </a:stretch>
        </p:blipFill>
        <p:spPr>
          <a:xfrm>
            <a:off x="950919" y="2180495"/>
            <a:ext cx="10274300" cy="3803025"/>
          </a:xfrm>
          <a:prstGeom prst="rect">
            <a:avLst/>
          </a:prstGeom>
        </p:spPr>
      </p:pic>
      <p:sp>
        <p:nvSpPr>
          <p:cNvPr id="2" name="Title 1">
            <a:extLst>
              <a:ext uri="{FF2B5EF4-FFF2-40B4-BE49-F238E27FC236}">
                <a16:creationId xmlns:a16="http://schemas.microsoft.com/office/drawing/2014/main" id="{29D327B6-6A2A-9E4D-A6F2-20BD4CA410AD}"/>
              </a:ext>
            </a:extLst>
          </p:cNvPr>
          <p:cNvSpPr>
            <a:spLocks noGrp="1"/>
          </p:cNvSpPr>
          <p:nvPr>
            <p:ph type="title"/>
          </p:nvPr>
        </p:nvSpPr>
        <p:spPr/>
        <p:txBody>
          <a:bodyPr/>
          <a:lstStyle/>
          <a:p>
            <a:r>
              <a:rPr lang="en-US" dirty="0"/>
              <a:t>The Data</a:t>
            </a:r>
          </a:p>
        </p:txBody>
      </p:sp>
      <p:sp>
        <p:nvSpPr>
          <p:cNvPr id="14" name="TextBox 13">
            <a:extLst>
              <a:ext uri="{FF2B5EF4-FFF2-40B4-BE49-F238E27FC236}">
                <a16:creationId xmlns:a16="http://schemas.microsoft.com/office/drawing/2014/main" id="{42944F55-57AB-414B-8EEC-3FC5908A7060}"/>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4/12</a:t>
            </a:r>
          </a:p>
        </p:txBody>
      </p:sp>
      <p:pic>
        <p:nvPicPr>
          <p:cNvPr id="7" name="Picture 6">
            <a:extLst>
              <a:ext uri="{FF2B5EF4-FFF2-40B4-BE49-F238E27FC236}">
                <a16:creationId xmlns:a16="http://schemas.microsoft.com/office/drawing/2014/main" id="{18F7798A-5609-F14E-8CA4-9F79DA69C328}"/>
              </a:ext>
            </a:extLst>
          </p:cNvPr>
          <p:cNvPicPr>
            <a:picLocks noChangeAspect="1"/>
          </p:cNvPicPr>
          <p:nvPr/>
        </p:nvPicPr>
        <p:blipFill rotWithShape="1">
          <a:blip r:embed="rId6"/>
          <a:srcRect r="8097"/>
          <a:stretch/>
        </p:blipFill>
        <p:spPr>
          <a:xfrm>
            <a:off x="958849" y="2180496"/>
            <a:ext cx="9442451" cy="3803025"/>
          </a:xfrm>
          <a:prstGeom prst="rect">
            <a:avLst/>
          </a:prstGeom>
        </p:spPr>
      </p:pic>
      <p:pic>
        <p:nvPicPr>
          <p:cNvPr id="18" name="Audio 17">
            <a:hlinkClick r:id="" action="ppaction://media"/>
            <a:extLst>
              <a:ext uri="{FF2B5EF4-FFF2-40B4-BE49-F238E27FC236}">
                <a16:creationId xmlns:a16="http://schemas.microsoft.com/office/drawing/2014/main" id="{28976715-CBF6-BB48-A61B-4D3BE7247C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80112" y="5362448"/>
            <a:ext cx="812800" cy="812800"/>
          </a:xfrm>
          <a:prstGeom prst="rect">
            <a:avLst/>
          </a:prstGeom>
        </p:spPr>
      </p:pic>
    </p:spTree>
    <p:custDataLst>
      <p:tags r:id="rId1"/>
    </p:custDataLst>
    <p:extLst>
      <p:ext uri="{BB962C8B-B14F-4D97-AF65-F5344CB8AC3E}">
        <p14:creationId xmlns:p14="http://schemas.microsoft.com/office/powerpoint/2010/main" val="3395830661"/>
      </p:ext>
    </p:extLst>
  </p:cSld>
  <p:clrMapOvr>
    <a:masterClrMapping/>
  </p:clrMapOvr>
  <mc:AlternateContent xmlns:mc="http://schemas.openxmlformats.org/markup-compatibility/2006">
    <mc:Choice xmlns:p14="http://schemas.microsoft.com/office/powerpoint/2010/main" Requires="p14">
      <p:transition spd="slow" p14:dur="2000" advTm="37997"/>
    </mc:Choice>
    <mc:Fallback>
      <p:transition spd="slow" advTm="37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69755C-13B8-0841-A80C-71243B7D5C1D}"/>
              </a:ext>
            </a:extLst>
          </p:cNvPr>
          <p:cNvSpPr>
            <a:spLocks noGrp="1"/>
          </p:cNvSpPr>
          <p:nvPr>
            <p:ph type="title"/>
          </p:nvPr>
        </p:nvSpPr>
        <p:spPr>
          <a:xfrm>
            <a:off x="601255" y="702156"/>
            <a:ext cx="3409783" cy="1013800"/>
          </a:xfrm>
        </p:spPr>
        <p:txBody>
          <a:bodyPr>
            <a:normAutofit/>
          </a:bodyPr>
          <a:lstStyle/>
          <a:p>
            <a:r>
              <a:rPr lang="en-US" dirty="0"/>
              <a:t>The Data</a:t>
            </a:r>
          </a:p>
        </p:txBody>
      </p:sp>
      <p:sp>
        <p:nvSpPr>
          <p:cNvPr id="18" name="Content Placeholder 17">
            <a:extLst>
              <a:ext uri="{FF2B5EF4-FFF2-40B4-BE49-F238E27FC236}">
                <a16:creationId xmlns:a16="http://schemas.microsoft.com/office/drawing/2014/main" id="{128D3290-3F25-704D-B93B-42993D82A106}"/>
              </a:ext>
            </a:extLst>
          </p:cNvPr>
          <p:cNvSpPr>
            <a:spLocks noGrp="1"/>
          </p:cNvSpPr>
          <p:nvPr>
            <p:ph idx="1"/>
          </p:nvPr>
        </p:nvSpPr>
        <p:spPr>
          <a:xfrm>
            <a:off x="601255" y="1964168"/>
            <a:ext cx="3409782" cy="4036582"/>
          </a:xfrm>
        </p:spPr>
        <p:txBody>
          <a:bodyPr>
            <a:normAutofit/>
          </a:bodyPr>
          <a:lstStyle/>
          <a:p>
            <a:r>
              <a:rPr lang="en-US" dirty="0">
                <a:solidFill>
                  <a:schemeClr val="bg1"/>
                </a:solidFill>
              </a:rPr>
              <a:t>4,968 observations</a:t>
            </a:r>
          </a:p>
          <a:p>
            <a:pPr lvl="1"/>
            <a:r>
              <a:rPr lang="en-US" dirty="0">
                <a:solidFill>
                  <a:schemeClr val="bg1"/>
                </a:solidFill>
              </a:rPr>
              <a:t>1,627 </a:t>
            </a:r>
            <a:r>
              <a:rPr lang="en-US" i="1" dirty="0">
                <a:solidFill>
                  <a:schemeClr val="bg1"/>
                </a:solidFill>
              </a:rPr>
              <a:t>takeoff</a:t>
            </a:r>
            <a:r>
              <a:rPr lang="en-US" dirty="0">
                <a:solidFill>
                  <a:schemeClr val="bg1"/>
                </a:solidFill>
              </a:rPr>
              <a:t> observations</a:t>
            </a:r>
          </a:p>
          <a:p>
            <a:pPr lvl="1"/>
            <a:r>
              <a:rPr lang="en-US" dirty="0">
                <a:solidFill>
                  <a:schemeClr val="bg1"/>
                </a:solidFill>
              </a:rPr>
              <a:t>1,673 </a:t>
            </a:r>
            <a:r>
              <a:rPr lang="en-US" i="1" dirty="0">
                <a:solidFill>
                  <a:schemeClr val="bg1"/>
                </a:solidFill>
              </a:rPr>
              <a:t>cruise</a:t>
            </a:r>
            <a:r>
              <a:rPr lang="en-US" dirty="0">
                <a:solidFill>
                  <a:schemeClr val="bg1"/>
                </a:solidFill>
              </a:rPr>
              <a:t> observations</a:t>
            </a:r>
          </a:p>
          <a:p>
            <a:pPr lvl="1"/>
            <a:r>
              <a:rPr lang="en-US" dirty="0">
                <a:solidFill>
                  <a:schemeClr val="bg1"/>
                </a:solidFill>
              </a:rPr>
              <a:t>1,667 </a:t>
            </a:r>
            <a:r>
              <a:rPr lang="en-US" i="1" dirty="0">
                <a:solidFill>
                  <a:schemeClr val="bg1"/>
                </a:solidFill>
              </a:rPr>
              <a:t>turn</a:t>
            </a:r>
            <a:r>
              <a:rPr lang="en-US" dirty="0">
                <a:solidFill>
                  <a:schemeClr val="bg1"/>
                </a:solidFill>
              </a:rPr>
              <a:t> observations</a:t>
            </a:r>
          </a:p>
        </p:txBody>
      </p:sp>
      <p:sp>
        <p:nvSpPr>
          <p:cNvPr id="19" name="TextBox 18">
            <a:extLst>
              <a:ext uri="{FF2B5EF4-FFF2-40B4-BE49-F238E27FC236}">
                <a16:creationId xmlns:a16="http://schemas.microsoft.com/office/drawing/2014/main" id="{E2E77905-1917-224E-B301-750B8DF00D7C}"/>
              </a:ext>
            </a:extLst>
          </p:cNvPr>
          <p:cNvSpPr txBox="1"/>
          <p:nvPr/>
        </p:nvSpPr>
        <p:spPr>
          <a:xfrm>
            <a:off x="6855310" y="638031"/>
            <a:ext cx="2631233" cy="461665"/>
          </a:xfrm>
          <a:prstGeom prst="rect">
            <a:avLst/>
          </a:prstGeom>
          <a:noFill/>
        </p:spPr>
        <p:txBody>
          <a:bodyPr wrap="none" rtlCol="0">
            <a:spAutoFit/>
          </a:bodyPr>
          <a:lstStyle/>
          <a:p>
            <a:r>
              <a:rPr lang="en-US" sz="2400" dirty="0">
                <a:solidFill>
                  <a:schemeClr val="accent2"/>
                </a:solidFill>
              </a:rPr>
              <a:t>Feature Histograms</a:t>
            </a:r>
          </a:p>
        </p:txBody>
      </p:sp>
      <p:sp>
        <p:nvSpPr>
          <p:cNvPr id="29" name="TextBox 28">
            <a:extLst>
              <a:ext uri="{FF2B5EF4-FFF2-40B4-BE49-F238E27FC236}">
                <a16:creationId xmlns:a16="http://schemas.microsoft.com/office/drawing/2014/main" id="{981341CD-D040-304B-985F-3C265999A57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5/12</a:t>
            </a:r>
          </a:p>
        </p:txBody>
      </p:sp>
      <p:pic>
        <p:nvPicPr>
          <p:cNvPr id="8" name="Picture 7" descr="A close up of a building&#10;&#10;Description automatically generated">
            <a:extLst>
              <a:ext uri="{FF2B5EF4-FFF2-40B4-BE49-F238E27FC236}">
                <a16:creationId xmlns:a16="http://schemas.microsoft.com/office/drawing/2014/main" id="{2CC265EF-3697-1844-98C1-728F8B52D88D}"/>
              </a:ext>
            </a:extLst>
          </p:cNvPr>
          <p:cNvPicPr>
            <a:picLocks noChangeAspect="1"/>
          </p:cNvPicPr>
          <p:nvPr/>
        </p:nvPicPr>
        <p:blipFill>
          <a:blip r:embed="rId6"/>
          <a:stretch>
            <a:fillRect/>
          </a:stretch>
        </p:blipFill>
        <p:spPr>
          <a:xfrm>
            <a:off x="5665471" y="1209056"/>
            <a:ext cx="5010912" cy="5010912"/>
          </a:xfrm>
          <a:prstGeom prst="rect">
            <a:avLst/>
          </a:prstGeom>
        </p:spPr>
      </p:pic>
      <p:pic>
        <p:nvPicPr>
          <p:cNvPr id="12" name="Picture 11">
            <a:extLst>
              <a:ext uri="{FF2B5EF4-FFF2-40B4-BE49-F238E27FC236}">
                <a16:creationId xmlns:a16="http://schemas.microsoft.com/office/drawing/2014/main" id="{9FD6975F-E19E-C44C-B514-2BCEA28A9C53}"/>
              </a:ext>
            </a:extLst>
          </p:cNvPr>
          <p:cNvPicPr>
            <a:picLocks noChangeAspect="1"/>
          </p:cNvPicPr>
          <p:nvPr/>
        </p:nvPicPr>
        <p:blipFill>
          <a:blip r:embed="rId7"/>
          <a:stretch>
            <a:fillRect/>
          </a:stretch>
        </p:blipFill>
        <p:spPr>
          <a:xfrm>
            <a:off x="5667353" y="1209056"/>
            <a:ext cx="5010912" cy="5010912"/>
          </a:xfrm>
          <a:prstGeom prst="rect">
            <a:avLst/>
          </a:prstGeom>
        </p:spPr>
      </p:pic>
      <p:sp>
        <p:nvSpPr>
          <p:cNvPr id="5" name="Rectangle 4">
            <a:extLst>
              <a:ext uri="{FF2B5EF4-FFF2-40B4-BE49-F238E27FC236}">
                <a16:creationId xmlns:a16="http://schemas.microsoft.com/office/drawing/2014/main" id="{EE2868A8-319F-2A40-A227-86266634E454}"/>
              </a:ext>
            </a:extLst>
          </p:cNvPr>
          <p:cNvSpPr/>
          <p:nvPr/>
        </p:nvSpPr>
        <p:spPr>
          <a:xfrm>
            <a:off x="9016355" y="1172848"/>
            <a:ext cx="1660027" cy="169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22BC054E-9986-6841-9F04-FF6541ADDB8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542467" y="5407168"/>
            <a:ext cx="812800" cy="812800"/>
          </a:xfrm>
          <a:prstGeom prst="rect">
            <a:avLst/>
          </a:prstGeom>
        </p:spPr>
      </p:pic>
    </p:spTree>
    <p:custDataLst>
      <p:tags r:id="rId1"/>
    </p:custDataLst>
    <p:extLst>
      <p:ext uri="{BB962C8B-B14F-4D97-AF65-F5344CB8AC3E}">
        <p14:creationId xmlns:p14="http://schemas.microsoft.com/office/powerpoint/2010/main" val="116883038"/>
      </p:ext>
    </p:extLst>
  </p:cSld>
  <p:clrMapOvr>
    <a:masterClrMapping/>
  </p:clrMapOvr>
  <mc:AlternateContent xmlns:mc="http://schemas.openxmlformats.org/markup-compatibility/2006">
    <mc:Choice xmlns:p14="http://schemas.microsoft.com/office/powerpoint/2010/main" Requires="p14">
      <p:transition spd="slow" p14:dur="2000" advTm="22319"/>
    </mc:Choice>
    <mc:Fallback>
      <p:transition spd="slow" advTm="2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6"/>
                </p:tgtEl>
              </p:cMediaNode>
            </p:audio>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F5BB-EE37-8440-A128-B72AC5E42AE3}"/>
              </a:ext>
            </a:extLst>
          </p:cNvPr>
          <p:cNvSpPr>
            <a:spLocks noGrp="1"/>
          </p:cNvSpPr>
          <p:nvPr>
            <p:ph type="title"/>
          </p:nvPr>
        </p:nvSpPr>
        <p:spPr>
          <a:xfrm>
            <a:off x="601255" y="702156"/>
            <a:ext cx="3409783" cy="1013800"/>
          </a:xfrm>
        </p:spPr>
        <p:txBody>
          <a:bodyPr>
            <a:normAutofit/>
          </a:bodyPr>
          <a:lstStyle/>
          <a:p>
            <a:r>
              <a:rPr lang="en-US"/>
              <a:t>Model Fitting</a:t>
            </a:r>
            <a:endParaRPr lang="en-US" dirty="0"/>
          </a:p>
        </p:txBody>
      </p:sp>
      <p:pic>
        <p:nvPicPr>
          <p:cNvPr id="7" name="Picture 6">
            <a:extLst>
              <a:ext uri="{FF2B5EF4-FFF2-40B4-BE49-F238E27FC236}">
                <a16:creationId xmlns:a16="http://schemas.microsoft.com/office/drawing/2014/main" id="{F7E2120F-831E-B54E-9DD7-B88E8737A158}"/>
              </a:ext>
            </a:extLst>
          </p:cNvPr>
          <p:cNvPicPr>
            <a:picLocks noChangeAspect="1"/>
          </p:cNvPicPr>
          <p:nvPr/>
        </p:nvPicPr>
        <p:blipFill>
          <a:blip r:embed="rId5"/>
          <a:stretch>
            <a:fillRect/>
          </a:stretch>
        </p:blipFill>
        <p:spPr>
          <a:xfrm>
            <a:off x="4145611" y="1903928"/>
            <a:ext cx="3920839" cy="2136856"/>
          </a:xfrm>
          <a:prstGeom prst="rect">
            <a:avLst/>
          </a:prstGeom>
        </p:spPr>
      </p:pic>
      <p:pic>
        <p:nvPicPr>
          <p:cNvPr id="8" name="Picture 7">
            <a:extLst>
              <a:ext uri="{FF2B5EF4-FFF2-40B4-BE49-F238E27FC236}">
                <a16:creationId xmlns:a16="http://schemas.microsoft.com/office/drawing/2014/main" id="{FCFE1E33-6584-4E47-BCD2-AB6F9ED953D1}"/>
              </a:ext>
            </a:extLst>
          </p:cNvPr>
          <p:cNvPicPr>
            <a:picLocks noChangeAspect="1"/>
          </p:cNvPicPr>
          <p:nvPr/>
        </p:nvPicPr>
        <p:blipFill>
          <a:blip r:embed="rId6"/>
          <a:stretch>
            <a:fillRect/>
          </a:stretch>
        </p:blipFill>
        <p:spPr>
          <a:xfrm>
            <a:off x="601255" y="4143027"/>
            <a:ext cx="11009553" cy="2257773"/>
          </a:xfrm>
          <a:prstGeom prst="rect">
            <a:avLst/>
          </a:prstGeom>
        </p:spPr>
      </p:pic>
      <p:sp>
        <p:nvSpPr>
          <p:cNvPr id="44" name="TextBox 43">
            <a:extLst>
              <a:ext uri="{FF2B5EF4-FFF2-40B4-BE49-F238E27FC236}">
                <a16:creationId xmlns:a16="http://schemas.microsoft.com/office/drawing/2014/main" id="{B962C5ED-CE63-014E-BD2B-7A3863080280}"/>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6/12</a:t>
            </a:r>
          </a:p>
        </p:txBody>
      </p:sp>
      <p:pic>
        <p:nvPicPr>
          <p:cNvPr id="13" name="Audio 12">
            <a:hlinkClick r:id="" action="ppaction://media"/>
            <a:extLst>
              <a:ext uri="{FF2B5EF4-FFF2-40B4-BE49-F238E27FC236}">
                <a16:creationId xmlns:a16="http://schemas.microsoft.com/office/drawing/2014/main" id="{18BB2DF2-3862-3D47-8D8B-297DC93BA0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165328" y="5051552"/>
            <a:ext cx="812800" cy="812800"/>
          </a:xfrm>
          <a:prstGeom prst="rect">
            <a:avLst/>
          </a:prstGeom>
        </p:spPr>
      </p:pic>
    </p:spTree>
    <p:extLst>
      <p:ext uri="{BB962C8B-B14F-4D97-AF65-F5344CB8AC3E}">
        <p14:creationId xmlns:p14="http://schemas.microsoft.com/office/powerpoint/2010/main" val="3692440720"/>
      </p:ext>
    </p:extLst>
  </p:cSld>
  <p:clrMapOvr>
    <a:masterClrMapping/>
  </p:clrMapOvr>
  <mc:AlternateContent xmlns:mc="http://schemas.openxmlformats.org/markup-compatibility/2006">
    <mc:Choice xmlns:p14="http://schemas.microsoft.com/office/powerpoint/2010/main" Requires="p14">
      <p:transition spd="slow" p14:dur="2000" advTm="21770"/>
    </mc:Choice>
    <mc:Fallback>
      <p:transition spd="slow" advTm="21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969755C-13B8-0841-A80C-71243B7D5C1D}"/>
              </a:ext>
            </a:extLst>
          </p:cNvPr>
          <p:cNvSpPr>
            <a:spLocks noGrp="1"/>
          </p:cNvSpPr>
          <p:nvPr>
            <p:ph type="title"/>
          </p:nvPr>
        </p:nvSpPr>
        <p:spPr>
          <a:xfrm>
            <a:off x="591223" y="734691"/>
            <a:ext cx="3409783" cy="1380645"/>
          </a:xfrm>
        </p:spPr>
        <p:txBody>
          <a:bodyPr anchor="t">
            <a:normAutofit/>
          </a:bodyPr>
          <a:lstStyle/>
          <a:p>
            <a:r>
              <a:rPr lang="en-US" dirty="0"/>
              <a:t>MODEL EVALUATION</a:t>
            </a:r>
          </a:p>
        </p:txBody>
      </p:sp>
      <p:sp>
        <p:nvSpPr>
          <p:cNvPr id="29" name="TextBox 28">
            <a:extLst>
              <a:ext uri="{FF2B5EF4-FFF2-40B4-BE49-F238E27FC236}">
                <a16:creationId xmlns:a16="http://schemas.microsoft.com/office/drawing/2014/main" id="{981341CD-D040-304B-985F-3C265999A57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7/12</a:t>
            </a:r>
          </a:p>
        </p:txBody>
      </p:sp>
      <mc:AlternateContent xmlns:mc="http://schemas.openxmlformats.org/markup-compatibility/2006">
        <mc:Choice xmlns:a14="http://schemas.microsoft.com/office/drawing/2010/main" Requires="a14">
          <p:sp>
            <p:nvSpPr>
              <p:cNvPr id="11" name="Content Placeholder 9">
                <a:extLst>
                  <a:ext uri="{FF2B5EF4-FFF2-40B4-BE49-F238E27FC236}">
                    <a16:creationId xmlns:a16="http://schemas.microsoft.com/office/drawing/2014/main" id="{62601BA4-FE66-DF42-87EC-4EA7D2540FD0}"/>
                  </a:ext>
                </a:extLst>
              </p:cNvPr>
              <p:cNvSpPr>
                <a:spLocks noGrp="1"/>
              </p:cNvSpPr>
              <p:nvPr>
                <p:ph idx="1"/>
              </p:nvPr>
            </p:nvSpPr>
            <p:spPr>
              <a:xfrm>
                <a:off x="6427852" y="1296441"/>
                <a:ext cx="3486150" cy="818895"/>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𝜅</m:t>
                      </m:r>
                      <m:r>
                        <a:rPr lang="en-US" sz="2400" b="0" i="1" smtClean="0">
                          <a:solidFill>
                            <a:schemeClr val="accent1"/>
                          </a:solidFill>
                          <a:latin typeface="Cambria Math" panose="02040503050406030204" pitchFamily="18" charset="0"/>
                        </a:rPr>
                        <m:t>=</m:t>
                      </m:r>
                      <m:f>
                        <m:fPr>
                          <m:ctrlPr>
                            <a:rPr lang="en-US" sz="2400" b="0" i="1" smtClean="0">
                              <a:solidFill>
                                <a:schemeClr val="accent1"/>
                              </a:solidFill>
                              <a:latin typeface="Cambria Math" panose="02040503050406030204" pitchFamily="18" charset="0"/>
                            </a:rPr>
                          </m:ctrlPr>
                        </m:fPr>
                        <m:num>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𝑝</m:t>
                              </m:r>
                            </m:e>
                            <m:sub>
                              <m:r>
                                <a:rPr lang="en-US" sz="2400" b="0" i="1" smtClean="0">
                                  <a:solidFill>
                                    <a:schemeClr val="accent1"/>
                                  </a:solidFill>
                                  <a:latin typeface="Cambria Math" panose="02040503050406030204" pitchFamily="18" charset="0"/>
                                </a:rPr>
                                <m:t>𝑜</m:t>
                              </m:r>
                            </m:sub>
                          </m:sSub>
                          <m:r>
                            <a:rPr lang="en-US" sz="2400" b="0" i="1" smtClean="0">
                              <a:solidFill>
                                <a:schemeClr val="accent1"/>
                              </a:solidFill>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𝑝</m:t>
                              </m:r>
                            </m:e>
                            <m:sub>
                              <m:r>
                                <a:rPr lang="en-US" sz="2400" b="0" i="1" smtClean="0">
                                  <a:solidFill>
                                    <a:schemeClr val="accent1"/>
                                  </a:solidFill>
                                  <a:latin typeface="Cambria Math" panose="02040503050406030204" pitchFamily="18" charset="0"/>
                                </a:rPr>
                                <m:t>𝑐</m:t>
                              </m:r>
                            </m:sub>
                          </m:sSub>
                        </m:num>
                        <m:den>
                          <m:r>
                            <a:rPr lang="en-US" sz="2400" b="0" i="1" smtClean="0">
                              <a:solidFill>
                                <a:schemeClr val="accent1"/>
                              </a:solidFill>
                              <a:latin typeface="Cambria Math" panose="02040503050406030204" pitchFamily="18" charset="0"/>
                            </a:rPr>
                            <m:t>1−</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𝑝</m:t>
                              </m:r>
                            </m:e>
                            <m:sub>
                              <m:r>
                                <a:rPr lang="en-US" sz="2400" b="0" i="1" smtClean="0">
                                  <a:solidFill>
                                    <a:schemeClr val="accent1"/>
                                  </a:solidFill>
                                  <a:latin typeface="Cambria Math" panose="02040503050406030204" pitchFamily="18" charset="0"/>
                                </a:rPr>
                                <m:t>𝑐</m:t>
                              </m:r>
                            </m:sub>
                          </m:sSub>
                        </m:den>
                      </m:f>
                      <m:r>
                        <a:rPr lang="en-US" sz="2400" b="0" i="1" smtClean="0">
                          <a:solidFill>
                            <a:schemeClr val="accent1"/>
                          </a:solidFill>
                          <a:latin typeface="Cambria Math" panose="02040503050406030204" pitchFamily="18" charset="0"/>
                        </a:rPr>
                        <m:t>=1−</m:t>
                      </m:r>
                      <m:f>
                        <m:fPr>
                          <m:ctrlPr>
                            <a:rPr lang="en-US" sz="2400" b="0"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1−</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𝑝</m:t>
                              </m:r>
                            </m:e>
                            <m:sub>
                              <m:r>
                                <a:rPr lang="en-US" sz="2400" b="0" i="1" smtClean="0">
                                  <a:solidFill>
                                    <a:schemeClr val="accent1"/>
                                  </a:solidFill>
                                  <a:latin typeface="Cambria Math" panose="02040503050406030204" pitchFamily="18" charset="0"/>
                                </a:rPr>
                                <m:t>𝑜</m:t>
                              </m:r>
                            </m:sub>
                          </m:sSub>
                        </m:num>
                        <m:den>
                          <m:r>
                            <a:rPr lang="en-US" sz="2400" b="0" i="1" smtClean="0">
                              <a:solidFill>
                                <a:schemeClr val="accent1"/>
                              </a:solidFill>
                              <a:latin typeface="Cambria Math" panose="02040503050406030204" pitchFamily="18" charset="0"/>
                            </a:rPr>
                            <m:t>1−</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𝑝</m:t>
                              </m:r>
                            </m:e>
                            <m:sub>
                              <m:r>
                                <a:rPr lang="en-US" sz="2400" b="0" i="1" smtClean="0">
                                  <a:solidFill>
                                    <a:schemeClr val="accent1"/>
                                  </a:solidFill>
                                  <a:latin typeface="Cambria Math" panose="02040503050406030204" pitchFamily="18" charset="0"/>
                                </a:rPr>
                                <m:t>𝑐</m:t>
                              </m:r>
                            </m:sub>
                          </m:sSub>
                        </m:den>
                      </m:f>
                    </m:oMath>
                  </m:oMathPara>
                </a14:m>
                <a:endParaRPr lang="en-US" sz="2400" dirty="0">
                  <a:solidFill>
                    <a:schemeClr val="accent1"/>
                  </a:solidFill>
                </a:endParaRPr>
              </a:p>
            </p:txBody>
          </p:sp>
        </mc:Choice>
        <mc:Fallback>
          <p:sp>
            <p:nvSpPr>
              <p:cNvPr id="11" name="Content Placeholder 9">
                <a:extLst>
                  <a:ext uri="{FF2B5EF4-FFF2-40B4-BE49-F238E27FC236}">
                    <a16:creationId xmlns:a16="http://schemas.microsoft.com/office/drawing/2014/main" id="{62601BA4-FE66-DF42-87EC-4EA7D2540FD0}"/>
                  </a:ext>
                </a:extLst>
              </p:cNvPr>
              <p:cNvSpPr>
                <a:spLocks noGrp="1" noRot="1" noChangeAspect="1" noMove="1" noResize="1" noEditPoints="1" noAdjustHandles="1" noChangeArrowheads="1" noChangeShapeType="1" noTextEdit="1"/>
              </p:cNvSpPr>
              <p:nvPr>
                <p:ph idx="1"/>
              </p:nvPr>
            </p:nvSpPr>
            <p:spPr>
              <a:xfrm>
                <a:off x="6427852" y="1296441"/>
                <a:ext cx="3486150" cy="818895"/>
              </a:xfrm>
              <a:blipFill>
                <a:blip r:embed="rId6"/>
                <a:stretch>
                  <a:fillRect b="-1515"/>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651DDAA2-3637-F54F-8F19-059E732C87AE}"/>
              </a:ext>
            </a:extLst>
          </p:cNvPr>
          <p:cNvGraphicFramePr>
            <a:graphicFrameLocks noGrp="1"/>
          </p:cNvGraphicFramePr>
          <p:nvPr>
            <p:extLst>
              <p:ext uri="{D42A27DB-BD31-4B8C-83A1-F6EECF244321}">
                <p14:modId xmlns:p14="http://schemas.microsoft.com/office/powerpoint/2010/main" val="3381093973"/>
              </p:ext>
            </p:extLst>
          </p:nvPr>
        </p:nvGraphicFramePr>
        <p:xfrm>
          <a:off x="7044465" y="2876677"/>
          <a:ext cx="2251160" cy="1854200"/>
        </p:xfrm>
        <a:graphic>
          <a:graphicData uri="http://schemas.openxmlformats.org/drawingml/2006/table">
            <a:tbl>
              <a:tblPr firstRow="1" bandRow="1">
                <a:tableStyleId>{5940675A-B579-460E-94D1-54222C63F5DA}</a:tableStyleId>
              </a:tblPr>
              <a:tblGrid>
                <a:gridCol w="1125580">
                  <a:extLst>
                    <a:ext uri="{9D8B030D-6E8A-4147-A177-3AD203B41FA5}">
                      <a16:colId xmlns:a16="http://schemas.microsoft.com/office/drawing/2014/main" val="418444475"/>
                    </a:ext>
                  </a:extLst>
                </a:gridCol>
                <a:gridCol w="1125580">
                  <a:extLst>
                    <a:ext uri="{9D8B030D-6E8A-4147-A177-3AD203B41FA5}">
                      <a16:colId xmlns:a16="http://schemas.microsoft.com/office/drawing/2014/main" val="1138786954"/>
                    </a:ext>
                  </a:extLst>
                </a:gridCol>
              </a:tblGrid>
              <a:tr h="370840">
                <a:tc>
                  <a:txBody>
                    <a:bodyPr/>
                    <a:lstStyle/>
                    <a:p>
                      <a:pPr algn="ctr"/>
                      <a:r>
                        <a:rPr lang="en-US" dirty="0">
                          <a:solidFill>
                            <a:schemeClr val="accent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accent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085958"/>
                  </a:ext>
                </a:extLst>
              </a:tr>
              <a:tr h="370840">
                <a:tc>
                  <a:txBody>
                    <a:bodyPr/>
                    <a:lstStyle/>
                    <a:p>
                      <a:pPr algn="ctr"/>
                      <a:r>
                        <a:rPr lang="en-US" dirty="0">
                          <a:solidFill>
                            <a:schemeClr val="accent1"/>
                          </a:solidFill>
                        </a:rPr>
                        <a:t>takeoff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solidFill>
                            <a:schemeClr val="accent1"/>
                          </a:solidFill>
                        </a:rPr>
                        <a:t>takeoff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5828467"/>
                  </a:ext>
                </a:extLst>
              </a:tr>
              <a:tr h="370840">
                <a:tc>
                  <a:txBody>
                    <a:bodyPr/>
                    <a:lstStyle/>
                    <a:p>
                      <a:pPr algn="ctr"/>
                      <a:r>
                        <a:rPr lang="en-US" dirty="0">
                          <a:solidFill>
                            <a:schemeClr val="accent1"/>
                          </a:solidFill>
                        </a:rPr>
                        <a:t>takeoff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F2F9"/>
                    </a:solidFill>
                  </a:tcPr>
                </a:tc>
                <a:tc>
                  <a:txBody>
                    <a:bodyPr/>
                    <a:lstStyle/>
                    <a:p>
                      <a:pPr algn="ctr"/>
                      <a:r>
                        <a:rPr lang="en-US" dirty="0">
                          <a:solidFill>
                            <a:schemeClr val="accent1"/>
                          </a:solidFill>
                        </a:rPr>
                        <a:t>cruise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5F2F9"/>
                    </a:solidFill>
                  </a:tcPr>
                </a:tc>
                <a:extLst>
                  <a:ext uri="{0D108BD9-81ED-4DB2-BD59-A6C34878D82A}">
                    <a16:rowId xmlns:a16="http://schemas.microsoft.com/office/drawing/2014/main" val="4117904272"/>
                  </a:ext>
                </a:extLst>
              </a:tr>
              <a:tr h="370840">
                <a:tc>
                  <a:txBody>
                    <a:bodyPr/>
                    <a:lstStyle/>
                    <a:p>
                      <a:pPr algn="ctr"/>
                      <a:r>
                        <a:rPr lang="en-US" dirty="0">
                          <a:solidFill>
                            <a:schemeClr val="accent1"/>
                          </a:solidFill>
                        </a:rPr>
                        <a:t>cruise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accent1"/>
                          </a:solidFill>
                        </a:rPr>
                        <a:t>cruise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0183177"/>
                  </a:ext>
                </a:extLst>
              </a:tr>
              <a:tr h="370840">
                <a:tc>
                  <a:txBody>
                    <a:bodyPr/>
                    <a:lstStyle/>
                    <a:p>
                      <a:pPr algn="ctr"/>
                      <a:r>
                        <a:rPr lang="en-US" dirty="0">
                          <a:solidFill>
                            <a:schemeClr val="accent1"/>
                          </a:solidFill>
                        </a:rPr>
                        <a:t>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accent1"/>
                          </a:solidFill>
                        </a:rPr>
                        <a:t>turn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4895472"/>
                  </a:ext>
                </a:extLst>
              </a:tr>
            </a:tbl>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E21F0FF-E5E7-504A-9F79-EBF7EB4240D5}"/>
                  </a:ext>
                </a:extLst>
              </p:cNvPr>
              <p:cNvSpPr txBox="1"/>
              <p:nvPr/>
            </p:nvSpPr>
            <p:spPr>
              <a:xfrm>
                <a:off x="7042701" y="5492218"/>
                <a:ext cx="2252924" cy="370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solidFill>
                          <a:latin typeface="Cambria Math" panose="02040503050406030204" pitchFamily="18" charset="0"/>
                        </a:rPr>
                        <m:t>𝜅</m:t>
                      </m:r>
                      <m:r>
                        <a:rPr lang="en-US" sz="2400" b="0" i="1" smtClean="0">
                          <a:solidFill>
                            <a:schemeClr val="accent1"/>
                          </a:solidFill>
                          <a:latin typeface="Cambria Math" panose="02040503050406030204" pitchFamily="18" charset="0"/>
                        </a:rPr>
                        <m:t>=0.</m:t>
                      </m:r>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panose="02040503050406030204" pitchFamily="18" charset="0"/>
                            </a:rPr>
                            <m:t>63</m:t>
                          </m:r>
                        </m:e>
                      </m:acc>
                      <m:r>
                        <a:rPr lang="en-US" sz="2400" b="0" i="1" smtClean="0">
                          <a:solidFill>
                            <a:schemeClr val="accent1"/>
                          </a:solidFill>
                          <a:latin typeface="Cambria Math" panose="02040503050406030204" pitchFamily="18" charset="0"/>
                        </a:rPr>
                        <m:t>≈0.64</m:t>
                      </m:r>
                    </m:oMath>
                  </m:oMathPara>
                </a14:m>
                <a:endParaRPr lang="en-US" sz="2400" dirty="0">
                  <a:solidFill>
                    <a:schemeClr val="accent1"/>
                  </a:solidFill>
                </a:endParaRPr>
              </a:p>
            </p:txBody>
          </p:sp>
        </mc:Choice>
        <mc:Fallback>
          <p:sp>
            <p:nvSpPr>
              <p:cNvPr id="13" name="TextBox 12">
                <a:extLst>
                  <a:ext uri="{FF2B5EF4-FFF2-40B4-BE49-F238E27FC236}">
                    <a16:creationId xmlns:a16="http://schemas.microsoft.com/office/drawing/2014/main" id="{2E21F0FF-E5E7-504A-9F79-EBF7EB4240D5}"/>
                  </a:ext>
                </a:extLst>
              </p:cNvPr>
              <p:cNvSpPr txBox="1">
                <a:spLocks noRot="1" noChangeAspect="1" noMove="1" noResize="1" noEditPoints="1" noAdjustHandles="1" noChangeArrowheads="1" noChangeShapeType="1" noTextEdit="1"/>
              </p:cNvSpPr>
              <p:nvPr/>
            </p:nvSpPr>
            <p:spPr>
              <a:xfrm>
                <a:off x="7042701" y="5492218"/>
                <a:ext cx="2252924" cy="370101"/>
              </a:xfrm>
              <a:prstGeom prst="rect">
                <a:avLst/>
              </a:prstGeom>
              <a:blipFill>
                <a:blip r:embed="rId7"/>
                <a:stretch>
                  <a:fillRect l="-1124" r="-1685" b="-3333"/>
                </a:stretch>
              </a:blipFill>
            </p:spPr>
            <p:txBody>
              <a:bodyPr/>
              <a:lstStyle/>
              <a:p>
                <a:r>
                  <a:rPr lang="en-US">
                    <a:noFill/>
                  </a:rPr>
                  <a:t> </a:t>
                </a:r>
              </a:p>
            </p:txBody>
          </p:sp>
        </mc:Fallback>
      </mc:AlternateContent>
      <p:pic>
        <p:nvPicPr>
          <p:cNvPr id="15" name="Audio 14">
            <a:hlinkClick r:id="" action="ppaction://media"/>
            <a:extLst>
              <a:ext uri="{FF2B5EF4-FFF2-40B4-BE49-F238E27FC236}">
                <a16:creationId xmlns:a16="http://schemas.microsoft.com/office/drawing/2014/main" id="{8EECA0C7-6BA9-0A44-993D-D87D7A80CF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634377" y="5289156"/>
            <a:ext cx="812800" cy="812800"/>
          </a:xfrm>
          <a:prstGeom prst="rect">
            <a:avLst/>
          </a:prstGeom>
        </p:spPr>
      </p:pic>
    </p:spTree>
    <p:custDataLst>
      <p:tags r:id="rId1"/>
    </p:custDataLst>
    <p:extLst>
      <p:ext uri="{BB962C8B-B14F-4D97-AF65-F5344CB8AC3E}">
        <p14:creationId xmlns:p14="http://schemas.microsoft.com/office/powerpoint/2010/main" val="3150555609"/>
      </p:ext>
    </p:extLst>
  </p:cSld>
  <p:clrMapOvr>
    <a:masterClrMapping/>
  </p:clrMapOvr>
  <mc:AlternateContent xmlns:mc="http://schemas.openxmlformats.org/markup-compatibility/2006">
    <mc:Choice xmlns:p14="http://schemas.microsoft.com/office/powerpoint/2010/main" Requires="p14">
      <p:transition spd="slow" p14:dur="2000" advTm="35129"/>
    </mc:Choice>
    <mc:Fallback>
      <p:transition spd="slow" advTm="35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9CA9AE-F5A0-5F4C-A213-540AD9347ED9}"/>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Results</a:t>
            </a:r>
          </a:p>
        </p:txBody>
      </p:sp>
      <p:sp>
        <p:nvSpPr>
          <p:cNvPr id="16" name="TextBox 15">
            <a:extLst>
              <a:ext uri="{FF2B5EF4-FFF2-40B4-BE49-F238E27FC236}">
                <a16:creationId xmlns:a16="http://schemas.microsoft.com/office/drawing/2014/main" id="{6AA49EA7-C84A-B24A-8617-4AC235CDA886}"/>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8/12</a:t>
            </a:r>
          </a:p>
        </p:txBody>
      </p:sp>
      <p:pic>
        <p:nvPicPr>
          <p:cNvPr id="11" name="Picture 10">
            <a:extLst>
              <a:ext uri="{FF2B5EF4-FFF2-40B4-BE49-F238E27FC236}">
                <a16:creationId xmlns:a16="http://schemas.microsoft.com/office/drawing/2014/main" id="{7B3267F6-AC76-BF48-BCA6-644530D5D460}"/>
              </a:ext>
            </a:extLst>
          </p:cNvPr>
          <p:cNvPicPr>
            <a:picLocks noChangeAspect="1"/>
          </p:cNvPicPr>
          <p:nvPr/>
        </p:nvPicPr>
        <p:blipFill>
          <a:blip r:embed="rId6"/>
          <a:stretch>
            <a:fillRect/>
          </a:stretch>
        </p:blipFill>
        <p:spPr>
          <a:xfrm>
            <a:off x="4614164" y="2393594"/>
            <a:ext cx="7113526" cy="2377440"/>
          </a:xfrm>
          <a:prstGeom prst="rect">
            <a:avLst/>
          </a:prstGeom>
        </p:spPr>
      </p:pic>
      <p:sp>
        <p:nvSpPr>
          <p:cNvPr id="12" name="Rectangle 11">
            <a:extLst>
              <a:ext uri="{FF2B5EF4-FFF2-40B4-BE49-F238E27FC236}">
                <a16:creationId xmlns:a16="http://schemas.microsoft.com/office/drawing/2014/main" id="{12A3A6F0-E0C4-2B48-B58D-4C1C60994AE1}"/>
              </a:ext>
            </a:extLst>
          </p:cNvPr>
          <p:cNvSpPr/>
          <p:nvPr/>
        </p:nvSpPr>
        <p:spPr>
          <a:xfrm>
            <a:off x="8911993" y="2432116"/>
            <a:ext cx="1417320" cy="2322576"/>
          </a:xfrm>
          <a:prstGeom prst="rect">
            <a:avLst/>
          </a:prstGeom>
          <a:solidFill>
            <a:srgbClr val="45CBE8">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3">
                    <a:lumMod val="40000"/>
                    <a:lumOff val="60000"/>
                  </a:schemeClr>
                </a:solidFill>
              </a:ln>
            </a:endParaRPr>
          </a:p>
        </p:txBody>
      </p:sp>
      <p:sp>
        <p:nvSpPr>
          <p:cNvPr id="13" name="Rectangle 12">
            <a:extLst>
              <a:ext uri="{FF2B5EF4-FFF2-40B4-BE49-F238E27FC236}">
                <a16:creationId xmlns:a16="http://schemas.microsoft.com/office/drawing/2014/main" id="{6352E9FB-A8F1-AA40-A3D6-7F18842889F5}"/>
              </a:ext>
            </a:extLst>
          </p:cNvPr>
          <p:cNvSpPr/>
          <p:nvPr/>
        </p:nvSpPr>
        <p:spPr>
          <a:xfrm>
            <a:off x="10329312" y="2428286"/>
            <a:ext cx="1371600" cy="2322576"/>
          </a:xfrm>
          <a:prstGeom prst="rect">
            <a:avLst/>
          </a:prstGeom>
          <a:solidFill>
            <a:srgbClr val="45CBE8">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3">
                    <a:lumMod val="40000"/>
                    <a:lumOff val="60000"/>
                  </a:schemeClr>
                </a:solidFill>
              </a:ln>
            </a:endParaRPr>
          </a:p>
        </p:txBody>
      </p:sp>
      <p:pic>
        <p:nvPicPr>
          <p:cNvPr id="18" name="Audio 17">
            <a:hlinkClick r:id="" action="ppaction://media"/>
            <a:extLst>
              <a:ext uri="{FF2B5EF4-FFF2-40B4-BE49-F238E27FC236}">
                <a16:creationId xmlns:a16="http://schemas.microsoft.com/office/drawing/2014/main" id="{F7115E70-DB1B-8245-9F8F-0AB47C725E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45872" y="4557776"/>
            <a:ext cx="812800" cy="812800"/>
          </a:xfrm>
          <a:prstGeom prst="rect">
            <a:avLst/>
          </a:prstGeom>
        </p:spPr>
      </p:pic>
    </p:spTree>
    <p:custDataLst>
      <p:tags r:id="rId1"/>
    </p:custDataLst>
    <p:extLst>
      <p:ext uri="{BB962C8B-B14F-4D97-AF65-F5344CB8AC3E}">
        <p14:creationId xmlns:p14="http://schemas.microsoft.com/office/powerpoint/2010/main" val="3087084798"/>
      </p:ext>
    </p:extLst>
  </p:cSld>
  <p:clrMapOvr>
    <a:masterClrMapping/>
  </p:clrMapOvr>
  <mc:AlternateContent xmlns:mc="http://schemas.openxmlformats.org/markup-compatibility/2006">
    <mc:Choice xmlns:p14="http://schemas.microsoft.com/office/powerpoint/2010/main" Requires="p14">
      <p:transition spd="slow" p14:dur="2000" advTm="19660"/>
    </mc:Choice>
    <mc:Fallback>
      <p:transition spd="slow" advTm="19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3"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2"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8"/>
                </p:tgtEl>
              </p:cMediaNode>
            </p:audio>
          </p:childTnLst>
        </p:cTn>
      </p:par>
    </p:tnLst>
    <p:bldLst>
      <p:bldP spid="12" grpId="0" animBg="1"/>
      <p:bldP spid="12" grpId="1" animBg="1"/>
      <p:bldP spid="12" grpId="2" animBg="1"/>
      <p:bldP spid="12" grpId="3" animBg="1"/>
      <p:bldP spid="13" grpId="0" animBg="1"/>
      <p:bldP spid="13" grpId="1" animBg="1"/>
      <p:bldP spid="13"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09CA9AE-F5A0-5F4C-A213-540AD9347ED9}"/>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Restricted Results</a:t>
            </a:r>
          </a:p>
        </p:txBody>
      </p:sp>
      <p:sp>
        <p:nvSpPr>
          <p:cNvPr id="16" name="TextBox 15">
            <a:extLst>
              <a:ext uri="{FF2B5EF4-FFF2-40B4-BE49-F238E27FC236}">
                <a16:creationId xmlns:a16="http://schemas.microsoft.com/office/drawing/2014/main" id="{6AA49EA7-C84A-B24A-8617-4AC235CDA886}"/>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9/12</a:t>
            </a:r>
          </a:p>
        </p:txBody>
      </p:sp>
      <p:pic>
        <p:nvPicPr>
          <p:cNvPr id="9" name="Picture 8">
            <a:extLst>
              <a:ext uri="{FF2B5EF4-FFF2-40B4-BE49-F238E27FC236}">
                <a16:creationId xmlns:a16="http://schemas.microsoft.com/office/drawing/2014/main" id="{FC0859E5-1E3E-6D40-B291-BCE3CA85C78C}"/>
              </a:ext>
            </a:extLst>
          </p:cNvPr>
          <p:cNvPicPr>
            <a:picLocks/>
          </p:cNvPicPr>
          <p:nvPr/>
        </p:nvPicPr>
        <p:blipFill>
          <a:blip r:embed="rId6"/>
          <a:stretch>
            <a:fillRect/>
          </a:stretch>
        </p:blipFill>
        <p:spPr>
          <a:xfrm>
            <a:off x="4604931" y="2393594"/>
            <a:ext cx="7114032" cy="2377440"/>
          </a:xfrm>
          <a:prstGeom prst="rect">
            <a:avLst/>
          </a:prstGeom>
        </p:spPr>
      </p:pic>
      <p:pic>
        <p:nvPicPr>
          <p:cNvPr id="10" name="Audio 9">
            <a:hlinkClick r:id="" action="ppaction://media"/>
            <a:extLst>
              <a:ext uri="{FF2B5EF4-FFF2-40B4-BE49-F238E27FC236}">
                <a16:creationId xmlns:a16="http://schemas.microsoft.com/office/drawing/2014/main" id="{CEE14CF2-E7D3-B346-96AB-AE0E96D69E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42182" y="4771034"/>
            <a:ext cx="812800" cy="812800"/>
          </a:xfrm>
          <a:prstGeom prst="rect">
            <a:avLst/>
          </a:prstGeom>
        </p:spPr>
      </p:pic>
    </p:spTree>
    <p:custDataLst>
      <p:tags r:id="rId1"/>
    </p:custDataLst>
    <p:extLst>
      <p:ext uri="{BB962C8B-B14F-4D97-AF65-F5344CB8AC3E}">
        <p14:creationId xmlns:p14="http://schemas.microsoft.com/office/powerpoint/2010/main" val="1267933312"/>
      </p:ext>
    </p:extLst>
  </p:cSld>
  <p:clrMapOvr>
    <a:masterClrMapping/>
  </p:clrMapOvr>
  <mc:AlternateContent xmlns:mc="http://schemas.openxmlformats.org/markup-compatibility/2006">
    <mc:Choice xmlns:p14="http://schemas.microsoft.com/office/powerpoint/2010/main" Requires="p14">
      <p:transition spd="slow" p14:dur="2000" advTm="17957"/>
    </mc:Choice>
    <mc:Fallback>
      <p:transition spd="slow" advTm="17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3|21"/>
</p:tagLst>
</file>

<file path=ppt/tags/tag2.xml><?xml version="1.0" encoding="utf-8"?>
<p:tagLst xmlns:a="http://schemas.openxmlformats.org/drawingml/2006/main" xmlns:r="http://schemas.openxmlformats.org/officeDocument/2006/relationships" xmlns:p="http://schemas.openxmlformats.org/presentationml/2006/main">
  <p:tag name="TIMING" val="|17.9|4.9"/>
</p:tagLst>
</file>

<file path=ppt/tags/tag3.xml><?xml version="1.0" encoding="utf-8"?>
<p:tagLst xmlns:a="http://schemas.openxmlformats.org/drawingml/2006/main" xmlns:r="http://schemas.openxmlformats.org/officeDocument/2006/relationships" xmlns:p="http://schemas.openxmlformats.org/presentationml/2006/main">
  <p:tag name="TIMING" val="|29.3"/>
</p:tagLst>
</file>

<file path=ppt/tags/tag4.xml><?xml version="1.0" encoding="utf-8"?>
<p:tagLst xmlns:a="http://schemas.openxmlformats.org/drawingml/2006/main" xmlns:r="http://schemas.openxmlformats.org/officeDocument/2006/relationships" xmlns:p="http://schemas.openxmlformats.org/presentationml/2006/main">
  <p:tag name="TIMING" val="|12.2|7.6"/>
</p:tagLst>
</file>

<file path=ppt/tags/tag5.xml><?xml version="1.0" encoding="utf-8"?>
<p:tagLst xmlns:a="http://schemas.openxmlformats.org/drawingml/2006/main" xmlns:r="http://schemas.openxmlformats.org/officeDocument/2006/relationships" xmlns:p="http://schemas.openxmlformats.org/presentationml/2006/main">
  <p:tag name="TIMING" val="|21.8|6.7"/>
</p:tagLst>
</file>

<file path=ppt/tags/tag6.xml><?xml version="1.0" encoding="utf-8"?>
<p:tagLst xmlns:a="http://schemas.openxmlformats.org/drawingml/2006/main" xmlns:r="http://schemas.openxmlformats.org/officeDocument/2006/relationships" xmlns:p="http://schemas.openxmlformats.org/presentationml/2006/main">
  <p:tag name="TIMING" val="|3|5.7|4.6|2.7"/>
</p:tagLst>
</file>

<file path=ppt/tags/tag7.xml><?xml version="1.0" encoding="utf-8"?>
<p:tagLst xmlns:a="http://schemas.openxmlformats.org/drawingml/2006/main" xmlns:r="http://schemas.openxmlformats.org/officeDocument/2006/relationships" xmlns:p="http://schemas.openxmlformats.org/presentationml/2006/main">
  <p:tag name="TIMING" val="|27.3"/>
</p:tagLst>
</file>

<file path=ppt/tags/tag8.xml><?xml version="1.0" encoding="utf-8"?>
<p:tagLst xmlns:a="http://schemas.openxmlformats.org/drawingml/2006/main" xmlns:r="http://schemas.openxmlformats.org/officeDocument/2006/relationships" xmlns:p="http://schemas.openxmlformats.org/presentationml/2006/main">
  <p:tag name="TIMING" val="|30.9"/>
</p:tagLst>
</file>

<file path=ppt/tags/tag9.xml><?xml version="1.0" encoding="utf-8"?>
<p:tagLst xmlns:a="http://schemas.openxmlformats.org/drawingml/2006/main" xmlns:r="http://schemas.openxmlformats.org/officeDocument/2006/relationships" xmlns:p="http://schemas.openxmlformats.org/presentationml/2006/main">
  <p:tag name="TIMING" val="|4.4|1|1.2|1.2|12.5|7|1.4|2.2"/>
</p:tagLst>
</file>

<file path=ppt/theme/theme1.xml><?xml version="1.0" encoding="utf-8"?>
<a:theme xmlns:a="http://schemas.openxmlformats.org/drawingml/2006/main" name="Dividend">
  <a:themeElements>
    <a:clrScheme name="Custom 4">
      <a:dk1>
        <a:srgbClr val="000000"/>
      </a:dk1>
      <a:lt1>
        <a:srgbClr val="FFFFFF"/>
      </a:lt1>
      <a:dk2>
        <a:srgbClr val="3D3D3D"/>
      </a:dk2>
      <a:lt2>
        <a:srgbClr val="EBEBEB"/>
      </a:lt2>
      <a:accent1>
        <a:srgbClr val="1A3260"/>
      </a:accent1>
      <a:accent2>
        <a:srgbClr val="1D76B2"/>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TotalTime>
  <Words>1440</Words>
  <Application>Microsoft Macintosh PowerPoint</Application>
  <PresentationFormat>Widescreen</PresentationFormat>
  <Paragraphs>120</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Cambria Math</vt:lpstr>
      <vt:lpstr>Gill Sans MT</vt:lpstr>
      <vt:lpstr>Wingdings 2</vt:lpstr>
      <vt:lpstr>Dividend</vt:lpstr>
      <vt:lpstr>Predicting Aircraft Maneuvers to Evaluate the Reliability of Non-Expert Human Observers</vt:lpstr>
      <vt:lpstr>Problem Domain</vt:lpstr>
      <vt:lpstr>Objective</vt:lpstr>
      <vt:lpstr>The Data</vt:lpstr>
      <vt:lpstr>The Data</vt:lpstr>
      <vt:lpstr>Model Fitting</vt:lpstr>
      <vt:lpstr>MODEL EVALUATION</vt:lpstr>
      <vt:lpstr>Results</vt:lpstr>
      <vt:lpstr>Restricted Results</vt:lpstr>
      <vt:lpstr>Impact</vt:lpstr>
      <vt:lpstr>Future Work</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Aircraft Maneuvers to Evaluate the Reliability of Non-Expert Human Observers</dc:title>
  <dc:creator>Crow, David R. (Student)</dc:creator>
  <cp:lastModifiedBy>Crow, David R. (Student)</cp:lastModifiedBy>
  <cp:revision>48</cp:revision>
  <dcterms:created xsi:type="dcterms:W3CDTF">2019-05-28T00:56:09Z</dcterms:created>
  <dcterms:modified xsi:type="dcterms:W3CDTF">2019-05-28T20:32:23Z</dcterms:modified>
</cp:coreProperties>
</file>